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2.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400" r:id="rId2"/>
    <p:sldId id="398" r:id="rId3"/>
    <p:sldId id="287" r:id="rId4"/>
    <p:sldId id="364" r:id="rId5"/>
    <p:sldId id="393" r:id="rId6"/>
    <p:sldId id="295" r:id="rId7"/>
    <p:sldId id="387" r:id="rId8"/>
    <p:sldId id="388" r:id="rId9"/>
    <p:sldId id="386" r:id="rId10"/>
    <p:sldId id="289" r:id="rId11"/>
    <p:sldId id="360" r:id="rId12"/>
    <p:sldId id="293" r:id="rId13"/>
    <p:sldId id="392" r:id="rId14"/>
    <p:sldId id="390" r:id="rId15"/>
    <p:sldId id="301" r:id="rId16"/>
    <p:sldId id="355" r:id="rId17"/>
    <p:sldId id="302" r:id="rId18"/>
    <p:sldId id="365" r:id="rId19"/>
    <p:sldId id="297" r:id="rId20"/>
    <p:sldId id="357" r:id="rId21"/>
    <p:sldId id="358" r:id="rId22"/>
    <p:sldId id="356" r:id="rId23"/>
    <p:sldId id="374" r:id="rId24"/>
    <p:sldId id="338" r:id="rId25"/>
    <p:sldId id="359" r:id="rId26"/>
    <p:sldId id="342" r:id="rId27"/>
    <p:sldId id="380" r:id="rId28"/>
    <p:sldId id="378" r:id="rId29"/>
    <p:sldId id="349" r:id="rId30"/>
    <p:sldId id="368" r:id="rId31"/>
    <p:sldId id="369" r:id="rId32"/>
    <p:sldId id="401" r:id="rId33"/>
    <p:sldId id="394" r:id="rId34"/>
    <p:sldId id="395" r:id="rId35"/>
    <p:sldId id="396" r:id="rId36"/>
    <p:sldId id="397" r:id="rId37"/>
    <p:sldId id="406" r:id="rId38"/>
    <p:sldId id="403" r:id="rId39"/>
    <p:sldId id="405" r:id="rId40"/>
    <p:sldId id="404" r:id="rId41"/>
    <p:sldId id="376" r:id="rId42"/>
    <p:sldId id="389" r:id="rId43"/>
  </p:sldIdLst>
  <p:sldSz cx="9144000" cy="6858000" type="screen4x3"/>
  <p:notesSz cx="6797675" cy="99266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VO)" initials="NK," lastIdx="7" clrIdx="0">
    <p:extLst/>
  </p:cmAuthor>
  <p:cmAuthor id="2" name="LAM Chun Kit, RN(SIVOP)14" initials="rnsivop14" lastIdx="1" clrIdx="1">
    <p:extLst>
      <p:ext uri="{19B8F6BF-5375-455C-9EA6-DF929625EA0E}">
        <p15:presenceInfo xmlns:p15="http://schemas.microsoft.com/office/powerpoint/2012/main" userId="LAM Chun Kit, RN(SIVOP)14" providerId="None"/>
      </p:ext>
    </p:extLst>
  </p:cmAuthor>
  <p:cmAuthor id="3" name="TANG Hiu Fung, MO(SIVOP)1" initials="mosivop1" lastIdx="7" clrIdx="2">
    <p:extLst>
      <p:ext uri="{19B8F6BF-5375-455C-9EA6-DF929625EA0E}">
        <p15:presenceInfo xmlns:p15="http://schemas.microsoft.com/office/powerpoint/2012/main" userId="TANG Hiu Fung, MO(SIVOP)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70C0"/>
    <a:srgbClr val="9900CC"/>
    <a:srgbClr val="00B0F0"/>
    <a:srgbClr val="4597A0"/>
    <a:srgbClr val="0066FF"/>
    <a:srgbClr val="33CCFF"/>
    <a:srgbClr val="99CCFF"/>
    <a:srgbClr val="9933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78289" autoAdjust="0"/>
  </p:normalViewPr>
  <p:slideViewPr>
    <p:cSldViewPr snapToGrid="0">
      <p:cViewPr varScale="1">
        <p:scale>
          <a:sx n="69" d="100"/>
          <a:sy n="69" d="100"/>
        </p:scale>
        <p:origin x="1264" y="40"/>
      </p:cViewPr>
      <p:guideLst/>
    </p:cSldViewPr>
  </p:slideViewPr>
  <p:notesTextViewPr>
    <p:cViewPr>
      <p:scale>
        <a:sx n="1" d="1"/>
        <a:sy n="1" d="1"/>
      </p:scale>
      <p:origin x="0" y="0"/>
    </p:cViewPr>
  </p:notesTextViewPr>
  <p:sorterViewPr>
    <p:cViewPr>
      <p:scale>
        <a:sx n="115" d="100"/>
        <a:sy n="115" d="100"/>
      </p:scale>
      <p:origin x="0" y="-5856"/>
    </p:cViewPr>
  </p:sorterViewPr>
  <p:notesViewPr>
    <p:cSldViewPr snapToGrid="0">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8-17T17:40:40.149" idx="3">
    <p:pos x="5453" y="837"/>
    <p:text>Indicate whether the student is vaccinated or not (and if not, the reason), provide signature of the vaccinator, name of enrolled doctor and outreach date on the Consent Form after vaccination.</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2-08-18T09:29:10.172" idx="6">
    <p:pos x="3953" y="1207"/>
    <p:text>Designated staff are required to record the date, time, and delivered vaccine temperature on the Vaccine Delivery Note; sign and then chop with the company/clinic stamp after confirmation of the above. The staff should fax the Vaccine Delivery Note with the Vaccine Usage Form to PMVD within 1 working day (&lt;-- after receiving the vaccine).</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15"/>
            <a:ext cx="2946400" cy="498396"/>
          </a:xfrm>
          <a:prstGeom prst="rect">
            <a:avLst/>
          </a:prstGeom>
        </p:spPr>
        <p:txBody>
          <a:bodyPr vert="horz" lIns="90727" tIns="45363" rIns="90727" bIns="45363" rtlCol="0"/>
          <a:lstStyle>
            <a:lvl1pPr algn="l">
              <a:defRPr sz="1200"/>
            </a:lvl1pPr>
          </a:lstStyle>
          <a:p>
            <a:endParaRPr lang="zh-HK" altLang="en-US"/>
          </a:p>
        </p:txBody>
      </p:sp>
      <p:sp>
        <p:nvSpPr>
          <p:cNvPr id="3" name="日期版面配置區 2"/>
          <p:cNvSpPr>
            <a:spLocks noGrp="1"/>
          </p:cNvSpPr>
          <p:nvPr>
            <p:ph type="dt" sz="quarter" idx="1"/>
          </p:nvPr>
        </p:nvSpPr>
        <p:spPr>
          <a:xfrm>
            <a:off x="3849691" y="15"/>
            <a:ext cx="2946400" cy="498396"/>
          </a:xfrm>
          <a:prstGeom prst="rect">
            <a:avLst/>
          </a:prstGeom>
        </p:spPr>
        <p:txBody>
          <a:bodyPr vert="horz" lIns="90727" tIns="45363" rIns="90727" bIns="45363" rtlCol="0"/>
          <a:lstStyle>
            <a:lvl1pPr algn="r">
              <a:defRPr sz="1200"/>
            </a:lvl1pPr>
          </a:lstStyle>
          <a:p>
            <a:fld id="{73AC1861-75BB-48DC-ADD4-49C162E0240D}" type="datetimeFigureOut">
              <a:rPr lang="zh-HK" altLang="en-US" smtClean="0"/>
              <a:t>31/8/2022</a:t>
            </a:fld>
            <a:endParaRPr lang="zh-HK" altLang="en-US"/>
          </a:p>
        </p:txBody>
      </p:sp>
      <p:sp>
        <p:nvSpPr>
          <p:cNvPr id="4" name="頁尾版面配置區 3"/>
          <p:cNvSpPr>
            <a:spLocks noGrp="1"/>
          </p:cNvSpPr>
          <p:nvPr>
            <p:ph type="ftr" sz="quarter" idx="2"/>
          </p:nvPr>
        </p:nvSpPr>
        <p:spPr>
          <a:xfrm>
            <a:off x="3" y="9428256"/>
            <a:ext cx="2946400" cy="498396"/>
          </a:xfrm>
          <a:prstGeom prst="rect">
            <a:avLst/>
          </a:prstGeom>
        </p:spPr>
        <p:txBody>
          <a:bodyPr vert="horz" lIns="90727" tIns="45363" rIns="90727" bIns="45363"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49691" y="9428256"/>
            <a:ext cx="2946400" cy="498396"/>
          </a:xfrm>
          <a:prstGeom prst="rect">
            <a:avLst/>
          </a:prstGeom>
        </p:spPr>
        <p:txBody>
          <a:bodyPr vert="horz" lIns="90727" tIns="45363" rIns="90727" bIns="45363" rtlCol="0" anchor="b"/>
          <a:lstStyle>
            <a:lvl1pPr algn="r">
              <a:defRPr sz="1200"/>
            </a:lvl1pPr>
          </a:lstStyle>
          <a:p>
            <a:fld id="{1BF8AE9A-B710-498A-BEA5-B2B0E29E1FA8}" type="slidenum">
              <a:rPr lang="zh-HK" altLang="en-US" smtClean="0"/>
              <a:t>‹#›</a:t>
            </a:fld>
            <a:endParaRPr lang="zh-HK" altLang="en-US"/>
          </a:p>
        </p:txBody>
      </p:sp>
    </p:spTree>
    <p:extLst>
      <p:ext uri="{BB962C8B-B14F-4D97-AF65-F5344CB8AC3E}">
        <p14:creationId xmlns:p14="http://schemas.microsoft.com/office/powerpoint/2010/main" val="1545747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6"/>
            <a:ext cx="2945659" cy="498055"/>
          </a:xfrm>
          <a:prstGeom prst="rect">
            <a:avLst/>
          </a:prstGeom>
        </p:spPr>
        <p:txBody>
          <a:bodyPr vert="horz" lIns="90727" tIns="45363" rIns="90727" bIns="45363" rtlCol="0"/>
          <a:lstStyle>
            <a:lvl1pPr algn="l">
              <a:defRPr sz="1200"/>
            </a:lvl1pPr>
          </a:lstStyle>
          <a:p>
            <a:endParaRPr lang="zh-HK" altLang="en-US"/>
          </a:p>
        </p:txBody>
      </p:sp>
      <p:sp>
        <p:nvSpPr>
          <p:cNvPr id="4" name="投影片圖像版面配置區 3"/>
          <p:cNvSpPr>
            <a:spLocks noGrp="1" noRot="1" noChangeAspect="1"/>
          </p:cNvSpPr>
          <p:nvPr>
            <p:ph type="sldImg" idx="2"/>
          </p:nvPr>
        </p:nvSpPr>
        <p:spPr>
          <a:xfrm>
            <a:off x="296863" y="296863"/>
            <a:ext cx="6203950" cy="4654550"/>
          </a:xfrm>
          <a:prstGeom prst="rect">
            <a:avLst/>
          </a:prstGeom>
          <a:noFill/>
          <a:ln w="12700">
            <a:solidFill>
              <a:prstClr val="black"/>
            </a:solidFill>
          </a:ln>
        </p:spPr>
        <p:txBody>
          <a:bodyPr vert="horz" lIns="90727" tIns="45363" rIns="90727" bIns="45363" rtlCol="0" anchor="ctr"/>
          <a:lstStyle/>
          <a:p>
            <a:endParaRPr lang="zh-HK" altLang="en-US"/>
          </a:p>
        </p:txBody>
      </p:sp>
      <p:sp>
        <p:nvSpPr>
          <p:cNvPr id="5" name="備忘稿版面配置區 4"/>
          <p:cNvSpPr>
            <a:spLocks noGrp="1"/>
          </p:cNvSpPr>
          <p:nvPr>
            <p:ph type="body" sz="quarter" idx="3"/>
          </p:nvPr>
        </p:nvSpPr>
        <p:spPr>
          <a:xfrm>
            <a:off x="678985" y="5336526"/>
            <a:ext cx="5438140" cy="3908614"/>
          </a:xfrm>
          <a:prstGeom prst="rect">
            <a:avLst/>
          </a:prstGeom>
        </p:spPr>
        <p:txBody>
          <a:bodyPr vert="horz" lIns="90727" tIns="45363" rIns="90727" bIns="45363"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HK" altLang="en-US" dirty="0"/>
          </a:p>
        </p:txBody>
      </p:sp>
      <p:sp>
        <p:nvSpPr>
          <p:cNvPr id="6" name="頁尾版面配置區 5"/>
          <p:cNvSpPr>
            <a:spLocks noGrp="1"/>
          </p:cNvSpPr>
          <p:nvPr>
            <p:ph type="ftr" sz="quarter" idx="4"/>
          </p:nvPr>
        </p:nvSpPr>
        <p:spPr>
          <a:xfrm>
            <a:off x="7" y="9428596"/>
            <a:ext cx="2945659" cy="498054"/>
          </a:xfrm>
          <a:prstGeom prst="rect">
            <a:avLst/>
          </a:prstGeom>
        </p:spPr>
        <p:txBody>
          <a:bodyPr vert="horz" lIns="90727" tIns="45363" rIns="90727" bIns="45363"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50" y="9428596"/>
            <a:ext cx="2945659" cy="498054"/>
          </a:xfrm>
          <a:prstGeom prst="rect">
            <a:avLst/>
          </a:prstGeom>
        </p:spPr>
        <p:txBody>
          <a:bodyPr vert="horz" lIns="90727" tIns="45363" rIns="90727" bIns="45363" rtlCol="0" anchor="b"/>
          <a:lstStyle>
            <a:lvl1pPr algn="r">
              <a:defRPr sz="1200"/>
            </a:lvl1pPr>
          </a:lstStyle>
          <a:p>
            <a:fld id="{82B217C1-213F-40AF-BB83-EBA42974A956}" type="slidenum">
              <a:rPr lang="zh-HK" altLang="en-US" smtClean="0"/>
              <a:t>‹#›</a:t>
            </a:fld>
            <a:endParaRPr lang="zh-HK" altLang="en-US"/>
          </a:p>
        </p:txBody>
      </p:sp>
    </p:spTree>
    <p:extLst>
      <p:ext uri="{BB962C8B-B14F-4D97-AF65-F5344CB8AC3E}">
        <p14:creationId xmlns:p14="http://schemas.microsoft.com/office/powerpoint/2010/main" val="4056150540"/>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4830499E-A43B-4629-8A3B-2C34D08CA557}" type="slidenum">
              <a:rPr lang="en-US" altLang="zh-TW" smtClean="0">
                <a:solidFill>
                  <a:srgbClr val="000000"/>
                </a:solidFill>
              </a:rPr>
              <a:pPr>
                <a:spcBef>
                  <a:spcPct val="0"/>
                </a:spcBef>
              </a:pPr>
              <a:t>1</a:t>
            </a:fld>
            <a:endParaRPr lang="en-US" altLang="zh-TW" smtClean="0">
              <a:solidFill>
                <a:srgbClr val="000000"/>
              </a:solidFill>
            </a:endParaRPr>
          </a:p>
        </p:txBody>
      </p:sp>
      <p:sp>
        <p:nvSpPr>
          <p:cNvPr id="10243" name="Rectangle 2"/>
          <p:cNvSpPr>
            <a:spLocks noGrp="1" noRot="1" noChangeAspect="1" noChangeArrowheads="1" noTextEdit="1"/>
          </p:cNvSpPr>
          <p:nvPr>
            <p:ph type="sldImg"/>
          </p:nvPr>
        </p:nvSpPr>
        <p:spPr>
          <a:xfrm>
            <a:off x="1166813" y="1239838"/>
            <a:ext cx="4464050" cy="334962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歡迎出席</a:t>
            </a:r>
            <a:r>
              <a:rPr lang="en-US" altLang="zh-TW" sz="2000" b="1" dirty="0" smtClean="0">
                <a:solidFill>
                  <a:srgbClr val="0070C0"/>
                </a:solidFill>
              </a:rPr>
              <a:t>2022/23</a:t>
            </a:r>
            <a:r>
              <a:rPr lang="zh-TW" altLang="en-US" sz="2000" b="1" dirty="0" smtClean="0">
                <a:solidFill>
                  <a:srgbClr val="0070C0"/>
                </a:solidFill>
              </a:rPr>
              <a:t>季節性流感疫苗</a:t>
            </a:r>
            <a:r>
              <a:rPr lang="zh-TW" altLang="en-US" sz="2000" b="1" dirty="0" smtClean="0"/>
              <a:t>學校外展 （免費）計劃</a:t>
            </a:r>
            <a:r>
              <a:rPr lang="zh-TW" altLang="en-US" sz="2000" dirty="0" smtClean="0"/>
              <a:t>的</a:t>
            </a:r>
            <a:r>
              <a:rPr lang="zh-HK" altLang="en-US" sz="2000" b="1" dirty="0" smtClean="0">
                <a:latin typeface="Times New Roman" panose="02020603050405020304" pitchFamily="18" charset="0"/>
                <a:cs typeface="Times New Roman" panose="02020603050405020304" pitchFamily="18" charset="0"/>
              </a:rPr>
              <a:t>簡介會</a:t>
            </a:r>
            <a:endParaRPr lang="en-US" sz="2000" dirty="0" smtClean="0"/>
          </a:p>
          <a:p>
            <a:pPr eaLnBrk="1" hangingPunct="1"/>
            <a:endParaRPr lang="zh-TW" altLang="zh-TW" dirty="0" smtClean="0">
              <a:latin typeface="Arial" panose="020B0604020202020204" pitchFamily="34" charset="0"/>
            </a:endParaRPr>
          </a:p>
        </p:txBody>
      </p:sp>
    </p:spTree>
    <p:extLst>
      <p:ext uri="{BB962C8B-B14F-4D97-AF65-F5344CB8AC3E}">
        <p14:creationId xmlns:p14="http://schemas.microsoft.com/office/powerpoint/2010/main" val="1275749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2263" y="403225"/>
            <a:ext cx="6159500" cy="4619625"/>
          </a:xfrm>
        </p:spPr>
      </p:sp>
      <p:sp>
        <p:nvSpPr>
          <p:cNvPr id="3" name="備忘稿版面配置區 2"/>
          <p:cNvSpPr>
            <a:spLocks noGrp="1"/>
          </p:cNvSpPr>
          <p:nvPr>
            <p:ph type="body" idx="1"/>
          </p:nvPr>
        </p:nvSpPr>
        <p:spPr/>
        <p:txBody>
          <a:bodyPr/>
          <a:lstStyle/>
          <a:p>
            <a:pPr marL="285750"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10</a:t>
            </a:fld>
            <a:endParaRPr lang="zh-HK" altLang="en-US"/>
          </a:p>
        </p:txBody>
      </p:sp>
    </p:spTree>
    <p:extLst>
      <p:ext uri="{BB962C8B-B14F-4D97-AF65-F5344CB8AC3E}">
        <p14:creationId xmlns:p14="http://schemas.microsoft.com/office/powerpoint/2010/main" val="400223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12738" y="341313"/>
            <a:ext cx="6216650" cy="4664075"/>
          </a:xfrm>
        </p:spPr>
      </p:sp>
      <p:sp>
        <p:nvSpPr>
          <p:cNvPr id="3" name="備忘稿版面配置區 2"/>
          <p:cNvSpPr>
            <a:spLocks noGrp="1"/>
          </p:cNvSpPr>
          <p:nvPr>
            <p:ph type="body" idx="1"/>
          </p:nvPr>
        </p:nvSpPr>
        <p:spPr/>
        <p:txBody>
          <a:bodyPr/>
          <a:lstStyle/>
          <a:p>
            <a:pPr marL="285750"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11</a:t>
            </a:fld>
            <a:endParaRPr lang="zh-HK" altLang="en-US"/>
          </a:p>
        </p:txBody>
      </p:sp>
    </p:spTree>
    <p:extLst>
      <p:ext uri="{BB962C8B-B14F-4D97-AF65-F5344CB8AC3E}">
        <p14:creationId xmlns:p14="http://schemas.microsoft.com/office/powerpoint/2010/main" val="3960121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0675" y="317500"/>
            <a:ext cx="6162675" cy="4622800"/>
          </a:xfrm>
        </p:spPr>
      </p:sp>
      <p:sp>
        <p:nvSpPr>
          <p:cNvPr id="3" name="備忘稿版面配置區 2"/>
          <p:cNvSpPr>
            <a:spLocks noGrp="1"/>
          </p:cNvSpPr>
          <p:nvPr>
            <p:ph type="body" idx="1"/>
          </p:nvPr>
        </p:nvSpPr>
        <p:spPr/>
        <p:txBody>
          <a:bodyPr/>
          <a:lstStyle/>
          <a:p>
            <a:pPr marL="285750"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12</a:t>
            </a:fld>
            <a:endParaRPr lang="zh-HK" altLang="en-US"/>
          </a:p>
        </p:txBody>
      </p:sp>
    </p:spTree>
    <p:extLst>
      <p:ext uri="{BB962C8B-B14F-4D97-AF65-F5344CB8AC3E}">
        <p14:creationId xmlns:p14="http://schemas.microsoft.com/office/powerpoint/2010/main" val="1376373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12738" y="412750"/>
            <a:ext cx="6170612" cy="4629150"/>
          </a:xfrm>
        </p:spPr>
      </p:sp>
      <p:sp>
        <p:nvSpPr>
          <p:cNvPr id="3" name="備忘稿版面配置區 2"/>
          <p:cNvSpPr>
            <a:spLocks noGrp="1"/>
          </p:cNvSpPr>
          <p:nvPr>
            <p:ph type="body" idx="1"/>
          </p:nvPr>
        </p:nvSpPr>
        <p:spPr/>
        <p:txBody>
          <a:bodyPr/>
          <a:lstStyle/>
          <a:p>
            <a:pPr marL="285750"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13</a:t>
            </a:fld>
            <a:endParaRPr lang="zh-HK" altLang="en-US"/>
          </a:p>
        </p:txBody>
      </p:sp>
    </p:spTree>
    <p:extLst>
      <p:ext uri="{BB962C8B-B14F-4D97-AF65-F5344CB8AC3E}">
        <p14:creationId xmlns:p14="http://schemas.microsoft.com/office/powerpoint/2010/main" val="296608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12738" y="412750"/>
            <a:ext cx="6170612" cy="4629150"/>
          </a:xfrm>
        </p:spPr>
      </p:sp>
      <p:sp>
        <p:nvSpPr>
          <p:cNvPr id="3" name="備忘稿版面配置區 2"/>
          <p:cNvSpPr>
            <a:spLocks noGrp="1"/>
          </p:cNvSpPr>
          <p:nvPr>
            <p:ph type="body" idx="1"/>
          </p:nvPr>
        </p:nvSpPr>
        <p:spPr/>
        <p:txBody>
          <a:bodyPr/>
          <a:lstStyle/>
          <a:p>
            <a:pPr marL="285750"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14</a:t>
            </a:fld>
            <a:endParaRPr lang="zh-HK" altLang="en-US"/>
          </a:p>
        </p:txBody>
      </p:sp>
    </p:spTree>
    <p:extLst>
      <p:ext uri="{BB962C8B-B14F-4D97-AF65-F5344CB8AC3E}">
        <p14:creationId xmlns:p14="http://schemas.microsoft.com/office/powerpoint/2010/main" val="170054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22250" y="307975"/>
            <a:ext cx="6235700" cy="4678363"/>
          </a:xfrm>
        </p:spPr>
      </p:sp>
      <p:sp>
        <p:nvSpPr>
          <p:cNvPr id="3" name="備忘稿版面配置區 2"/>
          <p:cNvSpPr>
            <a:spLocks noGrp="1"/>
          </p:cNvSpPr>
          <p:nvPr>
            <p:ph type="body" idx="1"/>
          </p:nvPr>
        </p:nvSpPr>
        <p:spPr/>
        <p:txBody>
          <a:bodyPr/>
          <a:lstStyle/>
          <a:p>
            <a:pPr marL="285750"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15</a:t>
            </a:fld>
            <a:endParaRPr lang="zh-HK" altLang="en-US"/>
          </a:p>
        </p:txBody>
      </p:sp>
    </p:spTree>
    <p:extLst>
      <p:ext uri="{BB962C8B-B14F-4D97-AF65-F5344CB8AC3E}">
        <p14:creationId xmlns:p14="http://schemas.microsoft.com/office/powerpoint/2010/main" val="652630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11150" y="331788"/>
            <a:ext cx="6173788" cy="4632325"/>
          </a:xfrm>
        </p:spPr>
      </p:sp>
      <p:sp>
        <p:nvSpPr>
          <p:cNvPr id="3" name="備忘稿版面配置區 2"/>
          <p:cNvSpPr>
            <a:spLocks noGrp="1"/>
          </p:cNvSpPr>
          <p:nvPr>
            <p:ph type="body" idx="1"/>
          </p:nvPr>
        </p:nvSpPr>
        <p:spPr/>
        <p:txBody>
          <a:bodyPr/>
          <a:lstStyle/>
          <a:p>
            <a:pPr marL="285750"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16</a:t>
            </a:fld>
            <a:endParaRPr lang="zh-HK" altLang="en-US"/>
          </a:p>
        </p:txBody>
      </p:sp>
    </p:spTree>
    <p:extLst>
      <p:ext uri="{BB962C8B-B14F-4D97-AF65-F5344CB8AC3E}">
        <p14:creationId xmlns:p14="http://schemas.microsoft.com/office/powerpoint/2010/main" val="407101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44475" y="317500"/>
            <a:ext cx="6194425" cy="4646613"/>
          </a:xfrm>
        </p:spPr>
      </p:sp>
      <p:sp>
        <p:nvSpPr>
          <p:cNvPr id="3" name="備忘稿版面配置區 2"/>
          <p:cNvSpPr>
            <a:spLocks noGrp="1"/>
          </p:cNvSpPr>
          <p:nvPr>
            <p:ph type="body" idx="1"/>
          </p:nvPr>
        </p:nvSpPr>
        <p:spPr/>
        <p:txBody>
          <a:bodyPr/>
          <a:lstStyle/>
          <a:p>
            <a:pPr marL="285750"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17</a:t>
            </a:fld>
            <a:endParaRPr lang="zh-HK" altLang="en-US"/>
          </a:p>
        </p:txBody>
      </p:sp>
    </p:spTree>
    <p:extLst>
      <p:ext uri="{BB962C8B-B14F-4D97-AF65-F5344CB8AC3E}">
        <p14:creationId xmlns:p14="http://schemas.microsoft.com/office/powerpoint/2010/main" val="3669952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17500" y="352425"/>
            <a:ext cx="6176963" cy="4633913"/>
          </a:xfrm>
        </p:spPr>
      </p:sp>
      <p:sp>
        <p:nvSpPr>
          <p:cNvPr id="3" name="備忘稿版面配置區 2"/>
          <p:cNvSpPr>
            <a:spLocks noGrp="1"/>
          </p:cNvSpPr>
          <p:nvPr>
            <p:ph type="body" idx="1"/>
          </p:nvPr>
        </p:nvSpPr>
        <p:spPr/>
        <p:txBody>
          <a:bodyPr/>
          <a:lstStyle/>
          <a:p>
            <a:pPr marL="285750" indent="-285750">
              <a:buFontTx/>
              <a:buChar char="-"/>
            </a:pPr>
            <a:endParaRPr lang="en-US" altLang="zh-TW" dirty="0" smtClean="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18</a:t>
            </a:fld>
            <a:endParaRPr lang="zh-HK" altLang="en-US"/>
          </a:p>
        </p:txBody>
      </p:sp>
    </p:spTree>
    <p:extLst>
      <p:ext uri="{BB962C8B-B14F-4D97-AF65-F5344CB8AC3E}">
        <p14:creationId xmlns:p14="http://schemas.microsoft.com/office/powerpoint/2010/main" val="1514995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42888" y="174625"/>
            <a:ext cx="6311900" cy="4735513"/>
          </a:xfrm>
        </p:spPr>
      </p:sp>
      <p:sp>
        <p:nvSpPr>
          <p:cNvPr id="3" name="備忘稿版面配置區 2"/>
          <p:cNvSpPr>
            <a:spLocks noGrp="1"/>
          </p:cNvSpPr>
          <p:nvPr>
            <p:ph type="body" idx="1"/>
          </p:nvPr>
        </p:nvSpPr>
        <p:spPr/>
        <p:txBody>
          <a:bodyPr/>
          <a:lstStyle/>
          <a:p>
            <a:pPr marL="285750"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19</a:t>
            </a:fld>
            <a:endParaRPr lang="zh-HK" altLang="en-US"/>
          </a:p>
        </p:txBody>
      </p:sp>
    </p:spTree>
    <p:extLst>
      <p:ext uri="{BB962C8B-B14F-4D97-AF65-F5344CB8AC3E}">
        <p14:creationId xmlns:p14="http://schemas.microsoft.com/office/powerpoint/2010/main" val="347383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2</a:t>
            </a:fld>
            <a:endParaRPr lang="zh-HK" altLang="en-US"/>
          </a:p>
        </p:txBody>
      </p:sp>
    </p:spTree>
    <p:extLst>
      <p:ext uri="{BB962C8B-B14F-4D97-AF65-F5344CB8AC3E}">
        <p14:creationId xmlns:p14="http://schemas.microsoft.com/office/powerpoint/2010/main" val="2707724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39738" y="268288"/>
            <a:ext cx="5926137" cy="4445000"/>
          </a:xfrm>
        </p:spPr>
      </p:sp>
      <p:sp>
        <p:nvSpPr>
          <p:cNvPr id="3" name="備忘稿版面配置區 2"/>
          <p:cNvSpPr>
            <a:spLocks noGrp="1"/>
          </p:cNvSpPr>
          <p:nvPr>
            <p:ph type="body" idx="1"/>
          </p:nvPr>
        </p:nvSpPr>
        <p:spPr/>
        <p:txBody>
          <a:bodyPr/>
          <a:lstStyle/>
          <a:p>
            <a:pPr marL="0" indent="0">
              <a:buFontTx/>
              <a:buNone/>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20</a:t>
            </a:fld>
            <a:endParaRPr lang="zh-HK" altLang="en-US"/>
          </a:p>
        </p:txBody>
      </p:sp>
    </p:spTree>
    <p:extLst>
      <p:ext uri="{BB962C8B-B14F-4D97-AF65-F5344CB8AC3E}">
        <p14:creationId xmlns:p14="http://schemas.microsoft.com/office/powerpoint/2010/main" val="3565702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76238" y="200025"/>
            <a:ext cx="6034087" cy="4527550"/>
          </a:xfrm>
        </p:spPr>
      </p:sp>
      <p:sp>
        <p:nvSpPr>
          <p:cNvPr id="3" name="備忘稿版面配置區 2"/>
          <p:cNvSpPr>
            <a:spLocks noGrp="1"/>
          </p:cNvSpPr>
          <p:nvPr>
            <p:ph type="body" idx="1"/>
          </p:nvPr>
        </p:nvSpPr>
        <p:spPr/>
        <p:txBody>
          <a:bodyPr/>
          <a:lstStyle/>
          <a:p>
            <a:pPr marL="742950" lvl="1"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21</a:t>
            </a:fld>
            <a:endParaRPr lang="zh-HK" altLang="en-US"/>
          </a:p>
        </p:txBody>
      </p:sp>
    </p:spTree>
    <p:extLst>
      <p:ext uri="{BB962C8B-B14F-4D97-AF65-F5344CB8AC3E}">
        <p14:creationId xmlns:p14="http://schemas.microsoft.com/office/powerpoint/2010/main" val="640985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2263" y="200025"/>
            <a:ext cx="6143625" cy="4608513"/>
          </a:xfrm>
        </p:spPr>
      </p:sp>
      <p:sp>
        <p:nvSpPr>
          <p:cNvPr id="3" name="備忘稿版面配置區 2"/>
          <p:cNvSpPr>
            <a:spLocks noGrp="1"/>
          </p:cNvSpPr>
          <p:nvPr>
            <p:ph type="body" idx="1"/>
          </p:nvPr>
        </p:nvSpPr>
        <p:spPr/>
        <p:txBody>
          <a:bodyPr/>
          <a:lstStyle/>
          <a:p>
            <a:pPr marL="285750"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22</a:t>
            </a:fld>
            <a:endParaRPr lang="zh-HK" altLang="en-US"/>
          </a:p>
        </p:txBody>
      </p:sp>
    </p:spTree>
    <p:extLst>
      <p:ext uri="{BB962C8B-B14F-4D97-AF65-F5344CB8AC3E}">
        <p14:creationId xmlns:p14="http://schemas.microsoft.com/office/powerpoint/2010/main" val="2732270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71488" y="280988"/>
            <a:ext cx="5861050" cy="4397375"/>
          </a:xfrm>
        </p:spPr>
      </p:sp>
      <p:sp>
        <p:nvSpPr>
          <p:cNvPr id="3" name="備忘稿版面配置區 2"/>
          <p:cNvSpPr>
            <a:spLocks noGrp="1"/>
          </p:cNvSpPr>
          <p:nvPr>
            <p:ph type="body" idx="1"/>
          </p:nvPr>
        </p:nvSpPr>
        <p:spPr/>
        <p:txBody>
          <a:bodyPr/>
          <a:lstStyle/>
          <a:p>
            <a:pPr marL="285750"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23</a:t>
            </a:fld>
            <a:endParaRPr lang="zh-HK" altLang="en-US"/>
          </a:p>
        </p:txBody>
      </p:sp>
    </p:spTree>
    <p:extLst>
      <p:ext uri="{BB962C8B-B14F-4D97-AF65-F5344CB8AC3E}">
        <p14:creationId xmlns:p14="http://schemas.microsoft.com/office/powerpoint/2010/main" val="1904607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55600" y="246063"/>
            <a:ext cx="6084888" cy="4564062"/>
          </a:xfrm>
        </p:spPr>
      </p:sp>
      <p:sp>
        <p:nvSpPr>
          <p:cNvPr id="3" name="備忘稿版面配置區 2"/>
          <p:cNvSpPr>
            <a:spLocks noGrp="1"/>
          </p:cNvSpPr>
          <p:nvPr>
            <p:ph type="body" idx="1"/>
          </p:nvPr>
        </p:nvSpPr>
        <p:spPr/>
        <p:txBody>
          <a:bodyPr/>
          <a:lstStyle/>
          <a:p>
            <a:pPr marL="285750"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24</a:t>
            </a:fld>
            <a:endParaRPr lang="zh-HK" altLang="en-US"/>
          </a:p>
        </p:txBody>
      </p:sp>
    </p:spTree>
    <p:extLst>
      <p:ext uri="{BB962C8B-B14F-4D97-AF65-F5344CB8AC3E}">
        <p14:creationId xmlns:p14="http://schemas.microsoft.com/office/powerpoint/2010/main" val="4179037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549275" y="268288"/>
            <a:ext cx="5684838" cy="4265612"/>
          </a:xfrm>
        </p:spPr>
      </p:sp>
      <p:sp>
        <p:nvSpPr>
          <p:cNvPr id="3" name="備忘稿版面配置區 2"/>
          <p:cNvSpPr>
            <a:spLocks noGrp="1"/>
          </p:cNvSpPr>
          <p:nvPr>
            <p:ph type="body" idx="1"/>
          </p:nvPr>
        </p:nvSpPr>
        <p:spPr/>
        <p:txBody>
          <a:bodyPr/>
          <a:lstStyle/>
          <a:p>
            <a:pPr marL="285750" indent="-285750">
              <a:buFontTx/>
              <a:buChar char="-"/>
            </a:pPr>
            <a:endParaRPr lang="en-US" altLang="zh-TW" dirty="0" smtClean="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25</a:t>
            </a:fld>
            <a:endParaRPr lang="zh-HK" altLang="en-US"/>
          </a:p>
        </p:txBody>
      </p:sp>
    </p:spTree>
    <p:extLst>
      <p:ext uri="{BB962C8B-B14F-4D97-AF65-F5344CB8AC3E}">
        <p14:creationId xmlns:p14="http://schemas.microsoft.com/office/powerpoint/2010/main" val="2249207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76238" y="246063"/>
            <a:ext cx="6045200" cy="4533900"/>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26</a:t>
            </a:fld>
            <a:endParaRPr lang="zh-HK" altLang="en-US"/>
          </a:p>
        </p:txBody>
      </p:sp>
    </p:spTree>
    <p:extLst>
      <p:ext uri="{BB962C8B-B14F-4D97-AF65-F5344CB8AC3E}">
        <p14:creationId xmlns:p14="http://schemas.microsoft.com/office/powerpoint/2010/main" val="3131923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01638" y="246063"/>
            <a:ext cx="5991225" cy="4494212"/>
          </a:xfrm>
        </p:spPr>
      </p:sp>
      <p:sp>
        <p:nvSpPr>
          <p:cNvPr id="3" name="備忘稿版面配置區 2"/>
          <p:cNvSpPr>
            <a:spLocks noGrp="1"/>
          </p:cNvSpPr>
          <p:nvPr>
            <p:ph type="body" idx="1"/>
          </p:nvPr>
        </p:nvSpPr>
        <p:spPr/>
        <p:txBody>
          <a:bodyPr/>
          <a:lstStyle/>
          <a:p>
            <a:pPr marL="285750"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27</a:t>
            </a:fld>
            <a:endParaRPr lang="zh-HK" altLang="en-US"/>
          </a:p>
        </p:txBody>
      </p:sp>
    </p:spTree>
    <p:extLst>
      <p:ext uri="{BB962C8B-B14F-4D97-AF65-F5344CB8AC3E}">
        <p14:creationId xmlns:p14="http://schemas.microsoft.com/office/powerpoint/2010/main" val="2101391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5763" y="328613"/>
            <a:ext cx="6022975" cy="4518025"/>
          </a:xfrm>
        </p:spPr>
      </p:sp>
      <p:sp>
        <p:nvSpPr>
          <p:cNvPr id="3" name="備忘稿版面配置區 2"/>
          <p:cNvSpPr>
            <a:spLocks noGrp="1"/>
          </p:cNvSpPr>
          <p:nvPr>
            <p:ph type="body" idx="1"/>
          </p:nvPr>
        </p:nvSpPr>
        <p:spPr/>
        <p:txBody>
          <a:bodyPr/>
          <a:lstStyle/>
          <a:p>
            <a:pPr marL="742950" lvl="1"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28</a:t>
            </a:fld>
            <a:endParaRPr lang="zh-HK" altLang="en-US"/>
          </a:p>
        </p:txBody>
      </p:sp>
    </p:spTree>
    <p:extLst>
      <p:ext uri="{BB962C8B-B14F-4D97-AF65-F5344CB8AC3E}">
        <p14:creationId xmlns:p14="http://schemas.microsoft.com/office/powerpoint/2010/main" val="1619612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517525" y="328613"/>
            <a:ext cx="5759450" cy="4321175"/>
          </a:xfrm>
        </p:spPr>
      </p:sp>
      <p:sp>
        <p:nvSpPr>
          <p:cNvPr id="3" name="備忘稿版面配置區 2"/>
          <p:cNvSpPr>
            <a:spLocks noGrp="1"/>
          </p:cNvSpPr>
          <p:nvPr>
            <p:ph type="body" idx="1"/>
          </p:nvPr>
        </p:nvSpPr>
        <p:spPr/>
        <p:txBody>
          <a:bodyPr/>
          <a:lstStyle/>
          <a:p>
            <a:pPr marL="742950" lvl="1" indent="-285750">
              <a:buFontTx/>
              <a:buChar char="-"/>
            </a:pPr>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29</a:t>
            </a:fld>
            <a:endParaRPr lang="zh-HK" altLang="en-US"/>
          </a:p>
        </p:txBody>
      </p:sp>
    </p:spTree>
    <p:extLst>
      <p:ext uri="{BB962C8B-B14F-4D97-AF65-F5344CB8AC3E}">
        <p14:creationId xmlns:p14="http://schemas.microsoft.com/office/powerpoint/2010/main" val="44304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sz="1600"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3</a:t>
            </a:fld>
            <a:endParaRPr lang="zh-HK" altLang="en-US"/>
          </a:p>
        </p:txBody>
      </p:sp>
    </p:spTree>
    <p:extLst>
      <p:ext uri="{BB962C8B-B14F-4D97-AF65-F5344CB8AC3E}">
        <p14:creationId xmlns:p14="http://schemas.microsoft.com/office/powerpoint/2010/main" val="2483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74663" y="328613"/>
            <a:ext cx="5846762" cy="4386262"/>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30</a:t>
            </a:fld>
            <a:endParaRPr lang="zh-HK" altLang="en-US"/>
          </a:p>
        </p:txBody>
      </p:sp>
    </p:spTree>
    <p:extLst>
      <p:ext uri="{BB962C8B-B14F-4D97-AF65-F5344CB8AC3E}">
        <p14:creationId xmlns:p14="http://schemas.microsoft.com/office/powerpoint/2010/main" val="3480347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511175" y="293688"/>
            <a:ext cx="5772150" cy="4330700"/>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31</a:t>
            </a:fld>
            <a:endParaRPr lang="zh-HK" altLang="en-US"/>
          </a:p>
        </p:txBody>
      </p:sp>
    </p:spTree>
    <p:extLst>
      <p:ext uri="{BB962C8B-B14F-4D97-AF65-F5344CB8AC3E}">
        <p14:creationId xmlns:p14="http://schemas.microsoft.com/office/powerpoint/2010/main" val="147175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32</a:t>
            </a:fld>
            <a:endParaRPr lang="zh-HK" altLang="en-US"/>
          </a:p>
        </p:txBody>
      </p:sp>
    </p:spTree>
    <p:extLst>
      <p:ext uri="{BB962C8B-B14F-4D97-AF65-F5344CB8AC3E}">
        <p14:creationId xmlns:p14="http://schemas.microsoft.com/office/powerpoint/2010/main" val="505889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99"/>
                </a:solidFill>
              </a:rPr>
              <a:t>SIV: 154 </a:t>
            </a:r>
            <a:r>
              <a:rPr lang="en-US" dirty="0" smtClean="0"/>
              <a:t> in 2021-22 (increased by 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COVID: 497 nos. of inspections on COVID-19 vaccination </a:t>
            </a:r>
            <a:r>
              <a:rPr lang="en-US" sz="1200" dirty="0" err="1" smtClean="0"/>
              <a:t>programmes</a:t>
            </a:r>
            <a:r>
              <a:rPr lang="en-US" sz="1200" dirty="0" smtClean="0"/>
              <a:t> (from 2/2021 to present) (including CVCs, Outreach, VSS Pilot Scheme, etc.)</a:t>
            </a:r>
          </a:p>
          <a:p>
            <a:endParaRPr lang="en-US" dirty="0"/>
          </a:p>
        </p:txBody>
      </p:sp>
      <p:sp>
        <p:nvSpPr>
          <p:cNvPr id="4" name="Slide Number Placeholder 3"/>
          <p:cNvSpPr>
            <a:spLocks noGrp="1"/>
          </p:cNvSpPr>
          <p:nvPr>
            <p:ph type="sldNum" sz="quarter" idx="10"/>
          </p:nvPr>
        </p:nvSpPr>
        <p:spPr/>
        <p:txBody>
          <a:bodyPr/>
          <a:lstStyle/>
          <a:p>
            <a:fld id="{4B3A08A6-D6CA-4C56-B108-11DDEA07532D}" type="slidenum">
              <a:rPr lang="en-US" smtClean="0"/>
              <a:t>33</a:t>
            </a:fld>
            <a:endParaRPr lang="en-US"/>
          </a:p>
        </p:txBody>
      </p:sp>
    </p:spTree>
    <p:extLst>
      <p:ext uri="{BB962C8B-B14F-4D97-AF65-F5344CB8AC3E}">
        <p14:creationId xmlns:p14="http://schemas.microsoft.com/office/powerpoint/2010/main" val="3649997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C66F291F-8CDD-4D4F-926B-1C58C55F968D}" type="slidenum">
              <a:rPr lang="zh-HK" altLang="en-US" smtClean="0"/>
              <a:t>34</a:t>
            </a:fld>
            <a:endParaRPr lang="zh-HK" altLang="en-US"/>
          </a:p>
        </p:txBody>
      </p:sp>
    </p:spTree>
    <p:extLst>
      <p:ext uri="{BB962C8B-B14F-4D97-AF65-F5344CB8AC3E}">
        <p14:creationId xmlns:p14="http://schemas.microsoft.com/office/powerpoint/2010/main" val="1810679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 </a:t>
            </a:r>
            <a:endParaRPr lang="en-US" dirty="0"/>
          </a:p>
        </p:txBody>
      </p:sp>
      <p:sp>
        <p:nvSpPr>
          <p:cNvPr id="4" name="投影片編號版面配置區 3"/>
          <p:cNvSpPr>
            <a:spLocks noGrp="1"/>
          </p:cNvSpPr>
          <p:nvPr>
            <p:ph type="sldNum" sz="quarter" idx="10"/>
          </p:nvPr>
        </p:nvSpPr>
        <p:spPr/>
        <p:txBody>
          <a:bodyPr/>
          <a:lstStyle/>
          <a:p>
            <a:fld id="{C66F291F-8CDD-4D4F-926B-1C58C55F968D}" type="slidenum">
              <a:rPr lang="zh-HK" altLang="en-US" smtClean="0"/>
              <a:t>35</a:t>
            </a:fld>
            <a:endParaRPr lang="zh-HK" altLang="en-US"/>
          </a:p>
        </p:txBody>
      </p:sp>
    </p:spTree>
    <p:extLst>
      <p:ext uri="{BB962C8B-B14F-4D97-AF65-F5344CB8AC3E}">
        <p14:creationId xmlns:p14="http://schemas.microsoft.com/office/powerpoint/2010/main" val="697556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C66F291F-8CDD-4D4F-926B-1C58C55F968D}" type="slidenum">
              <a:rPr lang="zh-HK" altLang="en-US" smtClean="0"/>
              <a:t>36</a:t>
            </a:fld>
            <a:endParaRPr lang="zh-HK" altLang="en-US"/>
          </a:p>
        </p:txBody>
      </p:sp>
    </p:spTree>
    <p:extLst>
      <p:ext uri="{BB962C8B-B14F-4D97-AF65-F5344CB8AC3E}">
        <p14:creationId xmlns:p14="http://schemas.microsoft.com/office/powerpoint/2010/main" val="2319015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37</a:t>
            </a:fld>
            <a:endParaRPr lang="zh-HK" altLang="en-US"/>
          </a:p>
        </p:txBody>
      </p:sp>
    </p:spTree>
    <p:extLst>
      <p:ext uri="{BB962C8B-B14F-4D97-AF65-F5344CB8AC3E}">
        <p14:creationId xmlns:p14="http://schemas.microsoft.com/office/powerpoint/2010/main" val="1993956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38</a:t>
            </a:fld>
            <a:endParaRPr lang="zh-HK" altLang="en-US"/>
          </a:p>
        </p:txBody>
      </p:sp>
    </p:spTree>
    <p:extLst>
      <p:ext uri="{BB962C8B-B14F-4D97-AF65-F5344CB8AC3E}">
        <p14:creationId xmlns:p14="http://schemas.microsoft.com/office/powerpoint/2010/main" val="2824519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39</a:t>
            </a:fld>
            <a:endParaRPr lang="zh-HK" altLang="en-US"/>
          </a:p>
        </p:txBody>
      </p:sp>
    </p:spTree>
    <p:extLst>
      <p:ext uri="{BB962C8B-B14F-4D97-AF65-F5344CB8AC3E}">
        <p14:creationId xmlns:p14="http://schemas.microsoft.com/office/powerpoint/2010/main" val="71225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Tx/>
              <a:buNone/>
            </a:pPr>
            <a:endParaRPr lang="zh-HK" altLang="en-US" sz="1600"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4</a:t>
            </a:fld>
            <a:endParaRPr lang="zh-HK" altLang="en-US"/>
          </a:p>
        </p:txBody>
      </p:sp>
    </p:spTree>
    <p:extLst>
      <p:ext uri="{BB962C8B-B14F-4D97-AF65-F5344CB8AC3E}">
        <p14:creationId xmlns:p14="http://schemas.microsoft.com/office/powerpoint/2010/main" val="372715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40</a:t>
            </a:fld>
            <a:endParaRPr lang="zh-HK" altLang="en-US"/>
          </a:p>
        </p:txBody>
      </p:sp>
    </p:spTree>
    <p:extLst>
      <p:ext uri="{BB962C8B-B14F-4D97-AF65-F5344CB8AC3E}">
        <p14:creationId xmlns:p14="http://schemas.microsoft.com/office/powerpoint/2010/main" val="3992840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36550" y="280988"/>
            <a:ext cx="6122988" cy="4592637"/>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41</a:t>
            </a:fld>
            <a:endParaRPr lang="zh-HK" altLang="en-US"/>
          </a:p>
        </p:txBody>
      </p:sp>
    </p:spTree>
    <p:extLst>
      <p:ext uri="{BB962C8B-B14F-4D97-AF65-F5344CB8AC3E}">
        <p14:creationId xmlns:p14="http://schemas.microsoft.com/office/powerpoint/2010/main" val="3692282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82B217C1-213F-40AF-BB83-EBA42974A956}" type="slidenum">
              <a:rPr lang="zh-HK" altLang="en-US" smtClean="0"/>
              <a:t>42</a:t>
            </a:fld>
            <a:endParaRPr lang="zh-HK" altLang="en-US"/>
          </a:p>
        </p:txBody>
      </p:sp>
    </p:spTree>
    <p:extLst>
      <p:ext uri="{BB962C8B-B14F-4D97-AF65-F5344CB8AC3E}">
        <p14:creationId xmlns:p14="http://schemas.microsoft.com/office/powerpoint/2010/main" val="196057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85750" y="273050"/>
            <a:ext cx="6221413" cy="4667250"/>
          </a:xfrm>
        </p:spPr>
      </p:sp>
      <p:sp>
        <p:nvSpPr>
          <p:cNvPr id="3" name="備忘稿版面配置區 2"/>
          <p:cNvSpPr>
            <a:spLocks noGrp="1"/>
          </p:cNvSpPr>
          <p:nvPr>
            <p:ph type="body" idx="1"/>
          </p:nvPr>
        </p:nvSpPr>
        <p:spPr/>
        <p:txBody>
          <a:bodyPr/>
          <a:lstStyle/>
          <a:p>
            <a:pPr marL="0" indent="0" algn="l" defTabSz="914400" rtl="0" eaLnBrk="1" latinLnBrk="0" hangingPunct="1">
              <a:buFont typeface="Arial" panose="020B0604020202020204" pitchFamily="34" charset="0"/>
              <a:buNone/>
            </a:pPr>
            <a:r>
              <a:rPr lang="zh-TW" altLang="en-HK" sz="1400" b="0" kern="1200" dirty="0" smtClean="0">
                <a:solidFill>
                  <a:schemeClr val="tx1"/>
                </a:solidFill>
                <a:latin typeface="+mn-ea"/>
                <a:ea typeface="+mn-ea"/>
                <a:cs typeface="+mn-cs"/>
              </a:rPr>
              <a:t>整體</a:t>
            </a:r>
            <a:r>
              <a:rPr lang="zh-TW" altLang="en-US" sz="1400" b="0" kern="1200" dirty="0" smtClean="0">
                <a:solidFill>
                  <a:schemeClr val="tx1"/>
                </a:solidFill>
                <a:latin typeface="+mn-ea"/>
                <a:ea typeface="+mn-ea"/>
                <a:cs typeface="+mn-cs"/>
              </a:rPr>
              <a:t>的角色和責任</a:t>
            </a:r>
            <a:endParaRPr lang="en-HK" altLang="zh-TW" sz="1400" b="0" kern="1200" dirty="0" smtClean="0">
              <a:solidFill>
                <a:schemeClr val="tx1"/>
              </a:solidFill>
              <a:latin typeface="+mn-ea"/>
              <a:ea typeface="+mn-ea"/>
              <a:cs typeface="+mn-cs"/>
            </a:endParaRPr>
          </a:p>
          <a:p>
            <a:pPr marL="285750" indent="-285750" algn="l" defTabSz="914400" rtl="0" eaLnBrk="1" latinLnBrk="0" hangingPunct="1">
              <a:buFont typeface="Arial" panose="020B0604020202020204" pitchFamily="34" charset="0"/>
              <a:buChar char="•"/>
            </a:pPr>
            <a:endParaRPr lang="en-HK" altLang="zh-TW" sz="1400" b="0" kern="1200" dirty="0" smtClean="0">
              <a:solidFill>
                <a:schemeClr val="tx1"/>
              </a:solidFill>
              <a:latin typeface="+mn-e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0" kern="1200" dirty="0" smtClean="0">
                <a:solidFill>
                  <a:schemeClr val="tx1"/>
                </a:solidFill>
                <a:latin typeface="+mn-ea"/>
                <a:ea typeface="+mn-ea"/>
                <a:cs typeface="+mn-cs"/>
              </a:rPr>
              <a:t>要留意參與計劃的醫生需承擔安排整個活動的責任</a:t>
            </a:r>
            <a:endParaRPr lang="en-HK" altLang="zh-CN" sz="1400" b="0" kern="1200" dirty="0" smtClean="0">
              <a:solidFill>
                <a:schemeClr val="tx1"/>
              </a:solidFill>
              <a:latin typeface="+mn-ea"/>
              <a:ea typeface="+mn-ea"/>
              <a:cs typeface="+mn-cs"/>
            </a:endParaRPr>
          </a:p>
          <a:p>
            <a:pPr marL="285750" indent="-285750" algn="l" defTabSz="914400" rtl="0" eaLnBrk="1" latinLnBrk="0" hangingPunct="1">
              <a:buFont typeface="Arial" panose="020B0604020202020204" pitchFamily="34" charset="0"/>
              <a:buChar char="•"/>
            </a:pPr>
            <a:endParaRPr lang="en-HK" altLang="zh-CN" sz="1400" b="0" kern="1200" dirty="0" smtClean="0">
              <a:solidFill>
                <a:schemeClr val="tx1"/>
              </a:solidFill>
              <a:latin typeface="+mn-ea"/>
              <a:ea typeface="+mn-ea"/>
              <a:cs typeface="+mn-cs"/>
            </a:endParaRPr>
          </a:p>
          <a:p>
            <a:pPr marL="285750" indent="-285750" algn="l" defTabSz="914400" rtl="0" eaLnBrk="1" latinLnBrk="0" hangingPunct="1">
              <a:buFont typeface="Arial" panose="020B0604020202020204" pitchFamily="34" charset="0"/>
              <a:buChar char="•"/>
            </a:pPr>
            <a:r>
              <a:rPr lang="zh-TW" altLang="en-US" sz="1400" b="0" kern="1200" dirty="0" smtClean="0">
                <a:solidFill>
                  <a:schemeClr val="tx1"/>
                </a:solidFill>
                <a:latin typeface="+mn-ea"/>
                <a:ea typeface="+mn-ea"/>
                <a:cs typeface="+mn-cs"/>
              </a:rPr>
              <a:t>所以他必須適當地考慮安全和責任問題</a:t>
            </a:r>
            <a:endParaRPr lang="en-US" altLang="zh-CN" sz="1400" b="0" kern="1200" dirty="0" smtClean="0">
              <a:solidFill>
                <a:schemeClr val="tx1"/>
              </a:solidFill>
              <a:latin typeface="+mn-ea"/>
              <a:ea typeface="+mn-ea"/>
              <a:cs typeface="+mn-cs"/>
            </a:endParaRPr>
          </a:p>
          <a:p>
            <a:pPr marL="285750" indent="-285750" algn="l" defTabSz="914400" rtl="0" eaLnBrk="1" latinLnBrk="0" hangingPunct="1">
              <a:buFont typeface="Arial" panose="020B0604020202020204" pitchFamily="34" charset="0"/>
              <a:buChar char="•"/>
            </a:pPr>
            <a:endParaRPr lang="en-US" sz="1400" b="0" kern="1200" dirty="0" smtClean="0">
              <a:solidFill>
                <a:schemeClr val="tx1"/>
              </a:solidFill>
              <a:latin typeface="+mn-ea"/>
              <a:ea typeface="+mn-ea"/>
              <a:cs typeface="+mn-cs"/>
            </a:endParaRPr>
          </a:p>
          <a:p>
            <a:pPr marL="285750" indent="-285750" algn="l" defTabSz="914400" rtl="0" eaLnBrk="1" latinLnBrk="0" hangingPunct="1">
              <a:buFont typeface="Arial" panose="020B0604020202020204" pitchFamily="34" charset="0"/>
              <a:buChar char="•"/>
            </a:pPr>
            <a:r>
              <a:rPr lang="zh-TW" altLang="en-US" sz="1400" b="0" kern="1200" dirty="0" smtClean="0">
                <a:solidFill>
                  <a:schemeClr val="tx1"/>
                </a:solidFill>
                <a:latin typeface="+mn-ea"/>
                <a:ea typeface="+mn-ea"/>
                <a:cs typeface="+mn-cs"/>
              </a:rPr>
              <a:t>以確保為疫苗接種者提供優質的疫苗接種服務</a:t>
            </a:r>
            <a:endParaRPr lang="en-US" sz="1400" b="0" kern="1200" dirty="0" smtClean="0">
              <a:solidFill>
                <a:schemeClr val="tx1"/>
              </a:solidFill>
              <a:latin typeface="+mn-ea"/>
              <a:ea typeface="+mn-ea"/>
              <a:cs typeface="+mn-cs"/>
            </a:endParaRPr>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5</a:t>
            </a:fld>
            <a:endParaRPr lang="zh-HK" altLang="en-US"/>
          </a:p>
        </p:txBody>
      </p:sp>
    </p:spTree>
    <p:extLst>
      <p:ext uri="{BB962C8B-B14F-4D97-AF65-F5344CB8AC3E}">
        <p14:creationId xmlns:p14="http://schemas.microsoft.com/office/powerpoint/2010/main" val="222502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93688" y="317500"/>
            <a:ext cx="6210300" cy="4657725"/>
          </a:xfrm>
        </p:spPr>
      </p:sp>
      <p:sp>
        <p:nvSpPr>
          <p:cNvPr id="3" name="備忘稿版面配置區 2"/>
          <p:cNvSpPr>
            <a:spLocks noGrp="1"/>
          </p:cNvSpPr>
          <p:nvPr>
            <p:ph type="body" idx="1"/>
          </p:nvPr>
        </p:nvSpPr>
        <p:spPr/>
        <p:txBody>
          <a:bodyPr/>
          <a:lstStyle/>
          <a:p>
            <a:pPr marL="0" indent="0">
              <a:buFontTx/>
              <a:buNone/>
            </a:pPr>
            <a:endParaRPr lang="zh-HK" altLang="en-US" sz="1600"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6</a:t>
            </a:fld>
            <a:endParaRPr lang="zh-HK" altLang="en-US"/>
          </a:p>
        </p:txBody>
      </p:sp>
    </p:spTree>
    <p:extLst>
      <p:ext uri="{BB962C8B-B14F-4D97-AF65-F5344CB8AC3E}">
        <p14:creationId xmlns:p14="http://schemas.microsoft.com/office/powerpoint/2010/main" val="160845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57175" y="354013"/>
            <a:ext cx="6283325" cy="4713287"/>
          </a:xfrm>
        </p:spPr>
      </p:sp>
      <p:sp>
        <p:nvSpPr>
          <p:cNvPr id="3" name="備忘稿版面配置區 2"/>
          <p:cNvSpPr>
            <a:spLocks noGrp="1"/>
          </p:cNvSpPr>
          <p:nvPr>
            <p:ph type="body" idx="1"/>
          </p:nvPr>
        </p:nvSpPr>
        <p:spPr/>
        <p:txBody>
          <a:bodyPr/>
          <a:lstStyle/>
          <a:p>
            <a:pPr marL="0" indent="0">
              <a:buFontTx/>
              <a:buNone/>
            </a:pPr>
            <a:endParaRPr lang="zh-HK" altLang="en-US" sz="1600"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7</a:t>
            </a:fld>
            <a:endParaRPr lang="zh-HK" altLang="en-US"/>
          </a:p>
        </p:txBody>
      </p:sp>
    </p:spTree>
    <p:extLst>
      <p:ext uri="{BB962C8B-B14F-4D97-AF65-F5344CB8AC3E}">
        <p14:creationId xmlns:p14="http://schemas.microsoft.com/office/powerpoint/2010/main" val="422763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tLang="zh-TW" sz="1600" dirty="0" smtClean="0"/>
          </a:p>
        </p:txBody>
      </p:sp>
      <p:sp>
        <p:nvSpPr>
          <p:cNvPr id="4" name="Slide Number Placeholder 3"/>
          <p:cNvSpPr>
            <a:spLocks noGrp="1"/>
          </p:cNvSpPr>
          <p:nvPr>
            <p:ph type="sldNum" sz="quarter" idx="10"/>
          </p:nvPr>
        </p:nvSpPr>
        <p:spPr/>
        <p:txBody>
          <a:bodyPr/>
          <a:lstStyle/>
          <a:p>
            <a:pPr>
              <a:defRPr/>
            </a:pPr>
            <a:fld id="{C635E627-8263-4F11-8A9F-9A388C0ABAC6}" type="slidenum">
              <a:rPr lang="en-US" altLang="zh-TW" smtClean="0"/>
              <a:pPr>
                <a:defRPr/>
              </a:pPr>
              <a:t>8</a:t>
            </a:fld>
            <a:endParaRPr lang="en-US" altLang="zh-TW"/>
          </a:p>
        </p:txBody>
      </p:sp>
    </p:spTree>
    <p:extLst>
      <p:ext uri="{BB962C8B-B14F-4D97-AF65-F5344CB8AC3E}">
        <p14:creationId xmlns:p14="http://schemas.microsoft.com/office/powerpoint/2010/main" val="399621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85750" indent="-285750">
              <a:buFontTx/>
              <a:buChar char="-"/>
            </a:pPr>
            <a:endParaRPr lang="zh-HK" altLang="en-US" sz="1600" dirty="0"/>
          </a:p>
        </p:txBody>
      </p:sp>
      <p:sp>
        <p:nvSpPr>
          <p:cNvPr id="4" name="投影片編號版面配置區 3"/>
          <p:cNvSpPr>
            <a:spLocks noGrp="1"/>
          </p:cNvSpPr>
          <p:nvPr>
            <p:ph type="sldNum" sz="quarter" idx="10"/>
          </p:nvPr>
        </p:nvSpPr>
        <p:spPr/>
        <p:txBody>
          <a:bodyPr/>
          <a:lstStyle/>
          <a:p>
            <a:fld id="{82B217C1-213F-40AF-BB83-EBA42974A956}" type="slidenum">
              <a:rPr lang="zh-HK" altLang="en-US" smtClean="0"/>
              <a:t>9</a:t>
            </a:fld>
            <a:endParaRPr lang="zh-HK" altLang="en-US"/>
          </a:p>
        </p:txBody>
      </p:sp>
    </p:spTree>
    <p:extLst>
      <p:ext uri="{BB962C8B-B14F-4D97-AF65-F5344CB8AC3E}">
        <p14:creationId xmlns:p14="http://schemas.microsoft.com/office/powerpoint/2010/main" val="3023701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7" descr="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
            <a:ext cx="9137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Rectangle 2"/>
          <p:cNvSpPr>
            <a:spLocks noGrp="1" noChangeArrowheads="1"/>
          </p:cNvSpPr>
          <p:nvPr>
            <p:ph type="ctrTitle"/>
          </p:nvPr>
        </p:nvSpPr>
        <p:spPr>
          <a:xfrm>
            <a:off x="685800" y="2130427"/>
            <a:ext cx="7772400" cy="1470025"/>
          </a:xfrm>
        </p:spPr>
        <p:txBody>
          <a:bodyPr/>
          <a:lstStyle>
            <a:lvl1pPr>
              <a:defRPr/>
            </a:lvl1pPr>
          </a:lstStyle>
          <a:p>
            <a:r>
              <a:rPr lang="zh-CN" altLang="en-US"/>
              <a:t>按一下以编辑母片标题样式</a:t>
            </a:r>
            <a:endParaRPr lang="zh-TW" altLang="en-US"/>
          </a:p>
        </p:txBody>
      </p:sp>
      <p:sp>
        <p:nvSpPr>
          <p:cNvPr id="768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按一下以编辑母片副标题样式</a:t>
            </a:r>
            <a:endParaRPr lang="zh-TW" altLang="en-US"/>
          </a:p>
        </p:txBody>
      </p:sp>
      <p:sp>
        <p:nvSpPr>
          <p:cNvPr id="3" name="日期版面配置區 2"/>
          <p:cNvSpPr>
            <a:spLocks noGrp="1"/>
          </p:cNvSpPr>
          <p:nvPr>
            <p:ph type="dt" sz="half" idx="10"/>
          </p:nvPr>
        </p:nvSpPr>
        <p:spPr/>
        <p:txBody>
          <a:bodyPr/>
          <a:lstStyle/>
          <a:p>
            <a:pPr>
              <a:defRPr/>
            </a:pPr>
            <a:endParaRPr lang="en-US" altLang="zh-TW">
              <a:solidFill>
                <a:srgbClr val="000000"/>
              </a:solidFill>
            </a:endParaRPr>
          </a:p>
        </p:txBody>
      </p:sp>
      <p:sp>
        <p:nvSpPr>
          <p:cNvPr id="7" name="頁尾版面配置區 6"/>
          <p:cNvSpPr>
            <a:spLocks noGrp="1"/>
          </p:cNvSpPr>
          <p:nvPr>
            <p:ph type="ftr" sz="quarter" idx="11"/>
          </p:nvPr>
        </p:nvSpPr>
        <p:spPr/>
        <p:txBody>
          <a:bodyPr/>
          <a:lstStyle/>
          <a:p>
            <a:pPr>
              <a:defRPr/>
            </a:pPr>
            <a:endParaRPr lang="en-US" altLang="zh-TW">
              <a:solidFill>
                <a:srgbClr val="000000"/>
              </a:solidFill>
            </a:endParaRPr>
          </a:p>
        </p:txBody>
      </p:sp>
      <p:sp>
        <p:nvSpPr>
          <p:cNvPr id="8" name="投影片編號版面配置區 7"/>
          <p:cNvSpPr>
            <a:spLocks noGrp="1"/>
          </p:cNvSpPr>
          <p:nvPr>
            <p:ph type="sldNum" sz="quarter" idx="12"/>
          </p:nvPr>
        </p:nvSpPr>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4769665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投影片編號版面配置區 5"/>
          <p:cNvSpPr>
            <a:spLocks noGrp="1"/>
          </p:cNvSpPr>
          <p:nvPr>
            <p:ph type="sldNum" sz="quarter" idx="12"/>
          </p:nvPr>
        </p:nvSpPr>
        <p:spPr>
          <a:xfrm>
            <a:off x="6732240" y="6237371"/>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6214712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0"/>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投影片編號版面配置區 5"/>
          <p:cNvSpPr>
            <a:spLocks noGrp="1"/>
          </p:cNvSpPr>
          <p:nvPr>
            <p:ph type="sldNum" sz="quarter" idx="12"/>
          </p:nvPr>
        </p:nvSpPr>
        <p:spPr>
          <a:xfrm>
            <a:off x="6804248"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4977652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90"/>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90"/>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投影片編號版面配置區 8"/>
          <p:cNvSpPr>
            <a:spLocks noGrp="1"/>
          </p:cNvSpPr>
          <p:nvPr>
            <p:ph type="sldNum" sz="quarter" idx="12"/>
          </p:nvPr>
        </p:nvSpPr>
        <p:spPr>
          <a:xfrm>
            <a:off x="6804248" y="6225753"/>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4657909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40"/>
            <a:ext cx="8229600" cy="58515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投影片編號版面配置區 4"/>
          <p:cNvSpPr>
            <a:spLocks noGrp="1"/>
          </p:cNvSpPr>
          <p:nvPr>
            <p:ph type="sldNum" sz="quarter" idx="12"/>
          </p:nvPr>
        </p:nvSpPr>
        <p:spPr>
          <a:xfrm>
            <a:off x="6732240"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5275761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2"/>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2"/>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投影片編號版面配置區 6"/>
          <p:cNvSpPr>
            <a:spLocks noGrp="1"/>
          </p:cNvSpPr>
          <p:nvPr>
            <p:ph type="sldNum" sz="quarter" idx="12"/>
          </p:nvPr>
        </p:nvSpPr>
        <p:spPr>
          <a:xfrm>
            <a:off x="6804248"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514857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2"/>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90"/>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8" name="投影片編號版面配置區 7"/>
          <p:cNvSpPr>
            <a:spLocks noGrp="1"/>
          </p:cNvSpPr>
          <p:nvPr>
            <p:ph type="sldNum" sz="quarter" idx="12"/>
          </p:nvPr>
        </p:nvSpPr>
        <p:spPr>
          <a:xfrm>
            <a:off x="6876256"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9551461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14" name="內容版面配置區 13"/>
          <p:cNvSpPr>
            <a:spLocks noGrp="1"/>
          </p:cNvSpPr>
          <p:nvPr>
            <p:ph sz="quarter" idx="14"/>
          </p:nvPr>
        </p:nvSpPr>
        <p:spPr>
          <a:xfrm>
            <a:off x="8532813" y="624522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726238" y="622617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852875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hasCustomPrompt="1"/>
          </p:nvPr>
        </p:nvSpPr>
        <p:spPr>
          <a:xfrm>
            <a:off x="5435600" y="6407150"/>
            <a:ext cx="46038" cy="46038"/>
          </a:xfrm>
        </p:spPr>
        <p:txBody>
          <a:bodyPr/>
          <a:lstStyle/>
          <a:p>
            <a:pPr lvl="0"/>
            <a:r>
              <a:rPr lang="zh-TW" altLang="en-US" dirty="0" smtClean="0"/>
              <a:t>按下以編輯母片文字樣式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HK" altLang="en-US" dirty="0"/>
          </a:p>
        </p:txBody>
      </p:sp>
      <p:sp>
        <p:nvSpPr>
          <p:cNvPr id="14" name="內容版面配置區 13"/>
          <p:cNvSpPr>
            <a:spLocks noGrp="1"/>
          </p:cNvSpPr>
          <p:nvPr>
            <p:ph sz="quarter" idx="14"/>
          </p:nvPr>
        </p:nvSpPr>
        <p:spPr>
          <a:xfrm>
            <a:off x="8532813" y="624522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726238"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0181480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876256" y="6215063"/>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42096802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876256"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9976757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標題 5"/>
          <p:cNvSpPr>
            <a:spLocks noGrp="1"/>
          </p:cNvSpPr>
          <p:nvPr>
            <p:ph type="title"/>
          </p:nvPr>
        </p:nvSpPr>
        <p:spPr/>
        <p:txBody>
          <a:bodyPr/>
          <a:lstStyle/>
          <a:p>
            <a:r>
              <a:rPr lang="zh-TW" altLang="en-US" smtClean="0"/>
              <a:t>按一下以編輯母片標題樣式</a:t>
            </a:r>
            <a:endParaRPr lang="zh-HK" altLang="en-US"/>
          </a:p>
        </p:txBody>
      </p:sp>
      <p:sp>
        <p:nvSpPr>
          <p:cNvPr id="8" name="日期版面配置區 7"/>
          <p:cNvSpPr>
            <a:spLocks noGrp="1"/>
          </p:cNvSpPr>
          <p:nvPr>
            <p:ph type="dt" sz="half" idx="10"/>
          </p:nvPr>
        </p:nvSpPr>
        <p:spPr/>
        <p:txBody>
          <a:bodyPr/>
          <a:lstStyle/>
          <a:p>
            <a:pPr>
              <a:defRPr/>
            </a:pPr>
            <a:endParaRPr lang="en-US" altLang="zh-TW">
              <a:solidFill>
                <a:srgbClr val="000000"/>
              </a:solidFill>
            </a:endParaRPr>
          </a:p>
        </p:txBody>
      </p:sp>
      <p:sp>
        <p:nvSpPr>
          <p:cNvPr id="9" name="頁尾版面配置區 8"/>
          <p:cNvSpPr>
            <a:spLocks noGrp="1"/>
          </p:cNvSpPr>
          <p:nvPr>
            <p:ph type="ftr" sz="quarter" idx="11"/>
          </p:nvPr>
        </p:nvSpPr>
        <p:spPr/>
        <p:txBody>
          <a:bodyPr/>
          <a:lstStyle/>
          <a:p>
            <a:pPr>
              <a:defRPr/>
            </a:pPr>
            <a:endParaRPr lang="en-US" altLang="zh-TW">
              <a:solidFill>
                <a:srgbClr val="000000"/>
              </a:solidFill>
            </a:endParaRPr>
          </a:p>
        </p:txBody>
      </p:sp>
      <p:sp>
        <p:nvSpPr>
          <p:cNvPr id="10" name="投影片編號版面配置區 9"/>
          <p:cNvSpPr>
            <a:spLocks noGrp="1"/>
          </p:cNvSpPr>
          <p:nvPr>
            <p:ph type="sldNum" sz="quarter" idx="12"/>
          </p:nvPr>
        </p:nvSpPr>
        <p:spPr>
          <a:xfrm>
            <a:off x="6804248" y="6249403"/>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711358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568452"/>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876256"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178301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876256" y="6221997"/>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3303360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804248" y="6215063"/>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41710363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876256"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6341567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14" name="內容版面配置區 13"/>
          <p:cNvSpPr>
            <a:spLocks noGrp="1"/>
          </p:cNvSpPr>
          <p:nvPr>
            <p:ph sz="quarter" idx="14"/>
          </p:nvPr>
        </p:nvSpPr>
        <p:spPr>
          <a:xfrm>
            <a:off x="8532813" y="624522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726238"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4407167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14" name="內容版面配置區 13"/>
          <p:cNvSpPr>
            <a:spLocks noGrp="1"/>
          </p:cNvSpPr>
          <p:nvPr>
            <p:ph sz="quarter" idx="14"/>
          </p:nvPr>
        </p:nvSpPr>
        <p:spPr>
          <a:xfrm>
            <a:off x="8532813" y="624522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856413" y="6209867"/>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0343862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14" name="內容版面配置區 13"/>
          <p:cNvSpPr>
            <a:spLocks noGrp="1"/>
          </p:cNvSpPr>
          <p:nvPr>
            <p:ph sz="quarter" idx="14"/>
          </p:nvPr>
        </p:nvSpPr>
        <p:spPr>
          <a:xfrm>
            <a:off x="8532813" y="624522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856413"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8079150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6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14" name="內容版面配置區 13"/>
          <p:cNvSpPr>
            <a:spLocks noGrp="1"/>
          </p:cNvSpPr>
          <p:nvPr>
            <p:ph sz="quarter" idx="14"/>
          </p:nvPr>
        </p:nvSpPr>
        <p:spPr>
          <a:xfrm>
            <a:off x="8532813" y="624522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825817" y="6257993"/>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81783957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7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14" name="內容版面配置區 13"/>
          <p:cNvSpPr>
            <a:spLocks noGrp="1"/>
          </p:cNvSpPr>
          <p:nvPr>
            <p:ph sz="quarter" idx="14"/>
          </p:nvPr>
        </p:nvSpPr>
        <p:spPr>
          <a:xfrm>
            <a:off x="8532813" y="624522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856413" y="6233930"/>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26597308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8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HK" altLang="en-US" dirty="0"/>
          </a:p>
        </p:txBody>
      </p:sp>
      <p:sp>
        <p:nvSpPr>
          <p:cNvPr id="14" name="內容版面配置區 13"/>
          <p:cNvSpPr>
            <a:spLocks noGrp="1"/>
          </p:cNvSpPr>
          <p:nvPr>
            <p:ph sz="quarter" idx="14"/>
          </p:nvPr>
        </p:nvSpPr>
        <p:spPr>
          <a:xfrm>
            <a:off x="8532813" y="6245225"/>
            <a:ext cx="914400" cy="9144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927851"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2108460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2"/>
            <a:ext cx="7772400" cy="1362075"/>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7" name="日期版面配置區 6"/>
          <p:cNvSpPr>
            <a:spLocks noGrp="1"/>
          </p:cNvSpPr>
          <p:nvPr>
            <p:ph type="dt" sz="half" idx="10"/>
          </p:nvPr>
        </p:nvSpPr>
        <p:spPr/>
        <p:txBody>
          <a:bodyPr/>
          <a:lstStyle/>
          <a:p>
            <a:pPr>
              <a:defRPr/>
            </a:pPr>
            <a:endParaRPr lang="en-US" altLang="zh-TW">
              <a:solidFill>
                <a:srgbClr val="000000"/>
              </a:solidFill>
            </a:endParaRPr>
          </a:p>
        </p:txBody>
      </p:sp>
      <p:sp>
        <p:nvSpPr>
          <p:cNvPr id="8" name="頁尾版面配置區 7"/>
          <p:cNvSpPr>
            <a:spLocks noGrp="1"/>
          </p:cNvSpPr>
          <p:nvPr>
            <p:ph type="ftr" sz="quarter" idx="11"/>
          </p:nvPr>
        </p:nvSpPr>
        <p:spPr/>
        <p:txBody>
          <a:bodyPr/>
          <a:lstStyle/>
          <a:p>
            <a:pPr>
              <a:defRPr/>
            </a:pPr>
            <a:endParaRPr lang="en-US" altLang="zh-TW">
              <a:solidFill>
                <a:srgbClr val="000000"/>
              </a:solidFill>
            </a:endParaRPr>
          </a:p>
        </p:txBody>
      </p:sp>
      <p:sp>
        <p:nvSpPr>
          <p:cNvPr id="9" name="投影片編號版面配置區 8"/>
          <p:cNvSpPr>
            <a:spLocks noGrp="1"/>
          </p:cNvSpPr>
          <p:nvPr>
            <p:ph type="sldNum" sz="quarter" idx="12"/>
          </p:nvPr>
        </p:nvSpPr>
        <p:spPr>
          <a:xfrm>
            <a:off x="6876256" y="6197934"/>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37953513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9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14" name="內容版面配置區 13"/>
          <p:cNvSpPr>
            <a:spLocks noGrp="1"/>
          </p:cNvSpPr>
          <p:nvPr>
            <p:ph sz="quarter" idx="14"/>
          </p:nvPr>
        </p:nvSpPr>
        <p:spPr>
          <a:xfrm>
            <a:off x="8532813" y="624522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726238" y="6227011"/>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7737940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0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14" name="內容版面配置區 13"/>
          <p:cNvSpPr>
            <a:spLocks noGrp="1"/>
          </p:cNvSpPr>
          <p:nvPr>
            <p:ph sz="quarter" idx="14"/>
          </p:nvPr>
        </p:nvSpPr>
        <p:spPr>
          <a:xfrm>
            <a:off x="8532813" y="624522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726238" y="6268620"/>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64710376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HK" altLang="en-US" dirty="0"/>
          </a:p>
        </p:txBody>
      </p:sp>
      <p:sp>
        <p:nvSpPr>
          <p:cNvPr id="14" name="內容版面配置區 13"/>
          <p:cNvSpPr>
            <a:spLocks noGrp="1"/>
          </p:cNvSpPr>
          <p:nvPr>
            <p:ph sz="quarter" idx="14"/>
          </p:nvPr>
        </p:nvSpPr>
        <p:spPr>
          <a:xfrm>
            <a:off x="8532813" y="624522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726238" y="622617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77514501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2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14" name="內容版面配置區 13"/>
          <p:cNvSpPr>
            <a:spLocks noGrp="1"/>
          </p:cNvSpPr>
          <p:nvPr>
            <p:ph sz="quarter" idx="14"/>
          </p:nvPr>
        </p:nvSpPr>
        <p:spPr>
          <a:xfrm>
            <a:off x="8532813" y="624522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726238" y="6227512"/>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40454986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3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1290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14" name="內容版面配置區 13"/>
          <p:cNvSpPr>
            <a:spLocks noGrp="1"/>
          </p:cNvSpPr>
          <p:nvPr>
            <p:ph sz="quarter" idx="14"/>
          </p:nvPr>
        </p:nvSpPr>
        <p:spPr>
          <a:xfrm>
            <a:off x="8532813" y="624522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726238"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27858148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28977" y="158645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內容版面配置區 11"/>
          <p:cNvSpPr>
            <a:spLocks noGrp="1"/>
          </p:cNvSpPr>
          <p:nvPr>
            <p:ph sz="quarter" idx="13"/>
          </p:nvPr>
        </p:nvSpPr>
        <p:spPr>
          <a:xfrm>
            <a:off x="5435600" y="6407150"/>
            <a:ext cx="46038" cy="46038"/>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HK" altLang="en-US" dirty="0"/>
          </a:p>
        </p:txBody>
      </p:sp>
      <p:sp>
        <p:nvSpPr>
          <p:cNvPr id="14" name="內容版面配置區 13"/>
          <p:cNvSpPr>
            <a:spLocks noGrp="1"/>
          </p:cNvSpPr>
          <p:nvPr>
            <p:ph sz="quarter" idx="14"/>
          </p:nvPr>
        </p:nvSpPr>
        <p:spPr>
          <a:xfrm>
            <a:off x="8532813" y="624522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dirty="0"/>
          </a:p>
        </p:txBody>
      </p:sp>
      <p:sp>
        <p:nvSpPr>
          <p:cNvPr id="6" name="Rectangle 4"/>
          <p:cNvSpPr>
            <a:spLocks noGrp="1" noChangeArrowheads="1"/>
          </p:cNvSpPr>
          <p:nvPr>
            <p:ph type="dt" sz="half" idx="15"/>
          </p:nvPr>
        </p:nvSpPr>
        <p:spPr/>
        <p:txBody>
          <a:bodyPr/>
          <a:lstStyle>
            <a:lvl1pPr>
              <a:defRPr/>
            </a:lvl1pPr>
          </a:lstStyle>
          <a:p>
            <a:endParaRPr lang="zh-TW" altLang="en-US">
              <a:solidFill>
                <a:srgbClr val="000000"/>
              </a:solidFill>
            </a:endParaRPr>
          </a:p>
        </p:txBody>
      </p:sp>
      <p:sp>
        <p:nvSpPr>
          <p:cNvPr id="7" name="Rectangle 5"/>
          <p:cNvSpPr>
            <a:spLocks noGrp="1" noChangeArrowheads="1"/>
          </p:cNvSpPr>
          <p:nvPr>
            <p:ph type="ftr" sz="quarter" idx="16"/>
          </p:nvPr>
        </p:nvSpPr>
        <p:spPr/>
        <p:txBody>
          <a:bodyPr/>
          <a:lstStyle>
            <a:lvl1pPr>
              <a:defRPr/>
            </a:lvl1pPr>
          </a:lstStyle>
          <a:p>
            <a:endParaRPr lang="zh-TW" altLang="en-US">
              <a:solidFill>
                <a:srgbClr val="000000"/>
              </a:solidFill>
            </a:endParaRPr>
          </a:p>
        </p:txBody>
      </p:sp>
      <p:sp>
        <p:nvSpPr>
          <p:cNvPr id="4" name="投影片編號版面配置區 3"/>
          <p:cNvSpPr>
            <a:spLocks noGrp="1"/>
          </p:cNvSpPr>
          <p:nvPr>
            <p:ph type="sldNum" sz="quarter" idx="17"/>
          </p:nvPr>
        </p:nvSpPr>
        <p:spPr>
          <a:xfrm>
            <a:off x="6856413" y="6245962"/>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73569340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sz="1050"/>
            </a:lvl1pPr>
          </a:lstStyle>
          <a:p>
            <a:fld id="{F2728418-580D-4685-869E-486E294724A6}" type="datetime1">
              <a:rPr lang="zh-HK" altLang="en-US" smtClean="0"/>
              <a:t>31/8/2022</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FC7872-1AFC-4F45-979D-0223E216B5B0}" type="slidenum">
              <a:rPr lang="zh-HK" altLang="en-US" smtClean="0"/>
              <a:t>‹#›</a:t>
            </a:fld>
            <a:endParaRPr lang="zh-HK" altLang="en-US"/>
          </a:p>
        </p:txBody>
      </p:sp>
    </p:spTree>
    <p:extLst>
      <p:ext uri="{BB962C8B-B14F-4D97-AF65-F5344CB8AC3E}">
        <p14:creationId xmlns:p14="http://schemas.microsoft.com/office/powerpoint/2010/main" val="2082856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日期版面配置區 7"/>
          <p:cNvSpPr>
            <a:spLocks noGrp="1"/>
          </p:cNvSpPr>
          <p:nvPr>
            <p:ph type="dt" sz="half" idx="10"/>
          </p:nvPr>
        </p:nvSpPr>
        <p:spPr/>
        <p:txBody>
          <a:bodyPr/>
          <a:lstStyle/>
          <a:p>
            <a:pPr>
              <a:defRPr/>
            </a:pPr>
            <a:endParaRPr lang="en-US" altLang="zh-TW">
              <a:solidFill>
                <a:srgbClr val="000000"/>
              </a:solidFill>
            </a:endParaRPr>
          </a:p>
        </p:txBody>
      </p:sp>
      <p:sp>
        <p:nvSpPr>
          <p:cNvPr id="9" name="頁尾版面配置區 8"/>
          <p:cNvSpPr>
            <a:spLocks noGrp="1"/>
          </p:cNvSpPr>
          <p:nvPr>
            <p:ph type="ftr" sz="quarter" idx="11"/>
          </p:nvPr>
        </p:nvSpPr>
        <p:spPr/>
        <p:txBody>
          <a:bodyPr/>
          <a:lstStyle/>
          <a:p>
            <a:pPr>
              <a:defRPr/>
            </a:pPr>
            <a:endParaRPr lang="en-US" altLang="zh-TW">
              <a:solidFill>
                <a:srgbClr val="000000"/>
              </a:solidFill>
            </a:endParaRPr>
          </a:p>
        </p:txBody>
      </p:sp>
      <p:sp>
        <p:nvSpPr>
          <p:cNvPr id="10" name="投影片編號版面配置區 9"/>
          <p:cNvSpPr>
            <a:spLocks noGrp="1"/>
          </p:cNvSpPr>
          <p:nvPr>
            <p:ph type="sldNum" sz="quarter" idx="12"/>
          </p:nvPr>
        </p:nvSpPr>
        <p:spPr>
          <a:xfrm>
            <a:off x="6876256"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4973718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 name="日期版面配置區 9"/>
          <p:cNvSpPr>
            <a:spLocks noGrp="1"/>
          </p:cNvSpPr>
          <p:nvPr>
            <p:ph type="dt" sz="half" idx="10"/>
          </p:nvPr>
        </p:nvSpPr>
        <p:spPr/>
        <p:txBody>
          <a:bodyPr/>
          <a:lstStyle/>
          <a:p>
            <a:pPr>
              <a:defRPr/>
            </a:pPr>
            <a:endParaRPr lang="en-US" altLang="zh-TW">
              <a:solidFill>
                <a:srgbClr val="000000"/>
              </a:solidFill>
            </a:endParaRPr>
          </a:p>
        </p:txBody>
      </p:sp>
      <p:sp>
        <p:nvSpPr>
          <p:cNvPr id="11" name="頁尾版面配置區 10"/>
          <p:cNvSpPr>
            <a:spLocks noGrp="1"/>
          </p:cNvSpPr>
          <p:nvPr>
            <p:ph type="ftr" sz="quarter" idx="11"/>
          </p:nvPr>
        </p:nvSpPr>
        <p:spPr/>
        <p:txBody>
          <a:bodyPr/>
          <a:lstStyle/>
          <a:p>
            <a:pPr>
              <a:defRPr/>
            </a:pPr>
            <a:endParaRPr lang="en-US" altLang="zh-TW">
              <a:solidFill>
                <a:srgbClr val="000000"/>
              </a:solidFill>
            </a:endParaRPr>
          </a:p>
        </p:txBody>
      </p:sp>
      <p:sp>
        <p:nvSpPr>
          <p:cNvPr id="12" name="投影片編號版面配置區 11"/>
          <p:cNvSpPr>
            <a:spLocks noGrp="1"/>
          </p:cNvSpPr>
          <p:nvPr>
            <p:ph type="sldNum" sz="quarter" idx="12"/>
          </p:nvPr>
        </p:nvSpPr>
        <p:spPr>
          <a:xfrm>
            <a:off x="6876256"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6102597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投影片編號版面配置區 4"/>
          <p:cNvSpPr>
            <a:spLocks noGrp="1"/>
          </p:cNvSpPr>
          <p:nvPr>
            <p:ph type="sldNum" sz="quarter" idx="12"/>
          </p:nvPr>
        </p:nvSpPr>
        <p:spPr>
          <a:xfrm>
            <a:off x="6876256"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7215069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投影片編號版面配置區 3"/>
          <p:cNvSpPr>
            <a:spLocks noGrp="1"/>
          </p:cNvSpPr>
          <p:nvPr>
            <p:ph type="sldNum" sz="quarter" idx="12"/>
          </p:nvPr>
        </p:nvSpPr>
        <p:spPr>
          <a:xfrm>
            <a:off x="6804248"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40177945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投影片編號版面配置區 6"/>
          <p:cNvSpPr>
            <a:spLocks noGrp="1"/>
          </p:cNvSpPr>
          <p:nvPr>
            <p:ph type="sldNum" sz="quarter" idx="12"/>
          </p:nvPr>
        </p:nvSpPr>
        <p:spPr>
          <a:xfrm>
            <a:off x="6732240" y="6245225"/>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2373829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投影片編號版面配置區 6"/>
          <p:cNvSpPr>
            <a:spLocks noGrp="1"/>
          </p:cNvSpPr>
          <p:nvPr>
            <p:ph type="sldNum" sz="quarter" idx="12"/>
          </p:nvPr>
        </p:nvSpPr>
        <p:spPr>
          <a:xfrm>
            <a:off x="7010400" y="6262688"/>
            <a:ext cx="2133600" cy="476250"/>
          </a:xfrm>
        </p:spPr>
        <p:txBody>
          <a:bodyPr/>
          <a:lstStyle>
            <a:lvl1pPr>
              <a:defRPr sz="750"/>
            </a:lvl1pPr>
          </a:lstStyle>
          <a:p>
            <a:pPr>
              <a:defRPr/>
            </a:pPr>
            <a:fld id="{2ED1F0AF-ABBA-4DEF-A2CF-41CDC8CBF9B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8445718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按一下以编辑母片标题样式</a:t>
            </a:r>
            <a:endParaRPr lang="zh-TW" altLang="en-US"/>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按一下以编辑母片</a:t>
            </a:r>
          </a:p>
          <a:p>
            <a:pPr lvl="1"/>
            <a:r>
              <a:rPr lang="zh-TW" altLang="en-US"/>
              <a:t>第二层</a:t>
            </a:r>
          </a:p>
          <a:p>
            <a:pPr lvl="2"/>
            <a:r>
              <a:rPr lang="zh-TW" altLang="en-US"/>
              <a:t>第三层</a:t>
            </a:r>
          </a:p>
          <a:p>
            <a:pPr lvl="3"/>
            <a:r>
              <a:rPr lang="zh-TW" altLang="en-US"/>
              <a:t>第四层</a:t>
            </a:r>
          </a:p>
          <a:p>
            <a:pPr lvl="4"/>
            <a:r>
              <a:rPr lang="zh-TW" altLang="en-US"/>
              <a:t>第五层</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b="0">
                <a:solidFill>
                  <a:schemeClr val="tx1"/>
                </a:solidFill>
                <a:latin typeface="Arial" charset="0"/>
                <a:ea typeface="+mn-ea"/>
              </a:defRPr>
            </a:lvl1pPr>
          </a:lstStyle>
          <a:p>
            <a:pPr fontAlgn="base">
              <a:spcBef>
                <a:spcPct val="0"/>
              </a:spcBef>
              <a:spcAft>
                <a:spcPct val="0"/>
              </a:spcAft>
              <a:defRPr/>
            </a:pPr>
            <a:endParaRPr kumimoji="1" lang="en-US" altLang="zh-TW">
              <a:solidFill>
                <a:srgbClr val="000000"/>
              </a:solidFill>
            </a:endParaRPr>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b="0">
                <a:solidFill>
                  <a:schemeClr val="tx1"/>
                </a:solidFill>
                <a:latin typeface="Arial" charset="0"/>
                <a:ea typeface="+mn-ea"/>
              </a:defRPr>
            </a:lvl1pPr>
          </a:lstStyle>
          <a:p>
            <a:pPr fontAlgn="base">
              <a:spcBef>
                <a:spcPct val="0"/>
              </a:spcBef>
              <a:spcAft>
                <a:spcPct val="0"/>
              </a:spcAft>
              <a:defRPr/>
            </a:pPr>
            <a:endParaRPr kumimoji="1" lang="en-US" altLang="zh-TW">
              <a:solidFill>
                <a:srgbClr val="000000"/>
              </a:solidFill>
            </a:endParaRPr>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0">
                <a:solidFill>
                  <a:schemeClr val="tx1"/>
                </a:solidFill>
                <a:ea typeface="新細明體" panose="02020500000000000000" pitchFamily="18" charset="-120"/>
              </a:defRPr>
            </a:lvl1pPr>
          </a:lstStyle>
          <a:p>
            <a:pPr fontAlgn="base">
              <a:spcBef>
                <a:spcPct val="0"/>
              </a:spcBef>
              <a:spcAft>
                <a:spcPct val="0"/>
              </a:spcAft>
              <a:defRPr/>
            </a:pPr>
            <a:fld id="{2ED1F0AF-ABBA-4DEF-A2CF-41CDC8CBF9BD}" type="slidenum">
              <a:rPr kumimoji="1" lang="en-US" altLang="zh-TW">
                <a:solidFill>
                  <a:srgbClr val="000000"/>
                </a:solidFill>
              </a:rPr>
              <a:pPr fontAlgn="base">
                <a:spcBef>
                  <a:spcPct val="0"/>
                </a:spcBef>
                <a:spcAft>
                  <a:spcPct val="0"/>
                </a:spcAft>
                <a:defRPr/>
              </a:pPr>
              <a:t>‹#›</a:t>
            </a:fld>
            <a:endParaRPr kumimoji="1" lang="en-US" altLang="zh-TW">
              <a:solidFill>
                <a:srgbClr val="000000"/>
              </a:solidFill>
            </a:endParaRPr>
          </a:p>
        </p:txBody>
      </p:sp>
      <p:pic>
        <p:nvPicPr>
          <p:cNvPr id="1031" name="Picture 7" descr="C"/>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422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1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omments" Target="../comments/comment2.xml"/><Relationship Id="rId5" Type="http://schemas.openxmlformats.org/officeDocument/2006/relationships/slide" Target="slide1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medicine.org.hk/hkps/download/20220830%20Appealing%20to%20Parents%20and%20Carer%20for%20COVID%20Vaccination%20in%20Children%20and%20Adolescents_eng.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s://www.chp.gov.hk/files/pdf/advice_to_school_on_prevention_of_nid_eng.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dc.gov/vaccines/pandemic-guidance/index.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1670" y="1874729"/>
            <a:ext cx="8320660" cy="2677656"/>
          </a:xfrm>
          <a:prstGeom prst="rect">
            <a:avLst/>
          </a:prstGeom>
        </p:spPr>
        <p:txBody>
          <a:bodyPr wrap="square">
            <a:spAutoFit/>
          </a:bodyPr>
          <a:lstStyle/>
          <a:p>
            <a:pPr algn="ctr"/>
            <a:r>
              <a:rPr lang="en-US" altLang="zh-HK" sz="2800" b="1" dirty="0" smtClean="0">
                <a:solidFill>
                  <a:srgbClr val="0070C0"/>
                </a:solidFill>
              </a:rPr>
              <a:t>2022/23 </a:t>
            </a:r>
            <a:r>
              <a:rPr lang="en-US" altLang="zh-HK" sz="2800" b="1" dirty="0">
                <a:solidFill>
                  <a:srgbClr val="0070C0"/>
                </a:solidFill>
              </a:rPr>
              <a:t>Seasonal Influenza Vaccination </a:t>
            </a:r>
            <a:endParaRPr lang="en-US" altLang="zh-HK" sz="2800" b="1" dirty="0" smtClean="0">
              <a:solidFill>
                <a:srgbClr val="0070C0"/>
              </a:solidFill>
            </a:endParaRPr>
          </a:p>
          <a:p>
            <a:pPr algn="ctr"/>
            <a:r>
              <a:rPr lang="en-US" altLang="zh-HK" sz="2800" b="1" dirty="0" smtClean="0">
                <a:solidFill>
                  <a:srgbClr val="0070C0"/>
                </a:solidFill>
              </a:rPr>
              <a:t>School </a:t>
            </a:r>
            <a:r>
              <a:rPr lang="en-US" altLang="zh-HK" sz="2800" b="1" dirty="0">
                <a:solidFill>
                  <a:srgbClr val="0070C0"/>
                </a:solidFill>
              </a:rPr>
              <a:t>Outreach </a:t>
            </a:r>
            <a:r>
              <a:rPr lang="en-US" altLang="zh-HK" sz="2800" b="1" dirty="0" smtClean="0">
                <a:solidFill>
                  <a:srgbClr val="0070C0"/>
                </a:solidFill>
              </a:rPr>
              <a:t>(Free of charge)</a:t>
            </a:r>
            <a:endParaRPr lang="en-US" altLang="zh-HK" sz="2800" b="1" dirty="0">
              <a:solidFill>
                <a:srgbClr val="0070C0"/>
              </a:solidFill>
            </a:endParaRPr>
          </a:p>
          <a:p>
            <a:pPr algn="ctr"/>
            <a:endParaRPr lang="en-US" altLang="zh-HK" sz="2800" b="1" dirty="0">
              <a:solidFill>
                <a:srgbClr val="0070C0"/>
              </a:solidFill>
            </a:endParaRPr>
          </a:p>
          <a:p>
            <a:pPr algn="ctr"/>
            <a:r>
              <a:rPr lang="en-US" altLang="zh-HK" sz="2800" b="1" dirty="0" smtClean="0">
                <a:solidFill>
                  <a:srgbClr val="0070C0"/>
                </a:solidFill>
              </a:rPr>
              <a:t>2</a:t>
            </a:r>
            <a:r>
              <a:rPr lang="en-US" altLang="zh-HK" sz="2800" b="1" baseline="30000" dirty="0" smtClean="0">
                <a:solidFill>
                  <a:srgbClr val="0070C0"/>
                </a:solidFill>
              </a:rPr>
              <a:t>nd</a:t>
            </a:r>
            <a:r>
              <a:rPr lang="en-US" altLang="zh-HK" sz="2800" b="1" dirty="0" smtClean="0">
                <a:solidFill>
                  <a:srgbClr val="0070C0"/>
                </a:solidFill>
              </a:rPr>
              <a:t> Briefing Session to Participating Doctors</a:t>
            </a:r>
            <a:endParaRPr lang="en-US" altLang="zh-HK" sz="2800" b="1" dirty="0">
              <a:solidFill>
                <a:srgbClr val="0070C0"/>
              </a:solidFill>
            </a:endParaRPr>
          </a:p>
          <a:p>
            <a:pPr algn="ctr"/>
            <a:endParaRPr lang="en-US" altLang="zh-HK" sz="2800" b="1" dirty="0">
              <a:solidFill>
                <a:srgbClr val="0070C0"/>
              </a:solidFill>
            </a:endParaRPr>
          </a:p>
          <a:p>
            <a:pPr algn="ctr"/>
            <a:r>
              <a:rPr lang="en-US" altLang="zh-CN" sz="2800" b="1" dirty="0" smtClean="0">
                <a:solidFill>
                  <a:srgbClr val="0070C0"/>
                </a:solidFill>
              </a:rPr>
              <a:t>31 August 2022</a:t>
            </a:r>
            <a:endParaRPr lang="en-US" altLang="zh-HK" sz="2800" b="1" dirty="0">
              <a:solidFill>
                <a:srgbClr val="0070C0"/>
              </a:solidFill>
            </a:endParaRPr>
          </a:p>
        </p:txBody>
      </p:sp>
    </p:spTree>
    <p:extLst>
      <p:ext uri="{BB962C8B-B14F-4D97-AF65-F5344CB8AC3E}">
        <p14:creationId xmlns:p14="http://schemas.microsoft.com/office/powerpoint/2010/main" val="817873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26146" y="731353"/>
            <a:ext cx="8393500" cy="3894655"/>
          </a:xfrm>
        </p:spPr>
        <p:txBody>
          <a:bodyPr>
            <a:noAutofit/>
          </a:bodyPr>
          <a:lstStyle/>
          <a:p>
            <a:pPr marL="0" indent="0">
              <a:buNone/>
            </a:pPr>
            <a:r>
              <a:rPr lang="en-US" altLang="zh-HK" sz="2000" b="1" dirty="0" smtClean="0">
                <a:cs typeface="Times New Roman" panose="02020603050405020304" pitchFamily="18" charset="0"/>
              </a:rPr>
              <a:t>Staff</a:t>
            </a:r>
          </a:p>
          <a:p>
            <a:pPr marL="342900" indent="-342900">
              <a:buFont typeface="+mj-lt"/>
              <a:buAutoNum type="arabicPeriod"/>
            </a:pPr>
            <a:r>
              <a:rPr lang="en-US" altLang="zh-HK" sz="1600" b="1" dirty="0" smtClean="0">
                <a:cs typeface="Times New Roman" panose="02020603050405020304" pitchFamily="18" charset="0"/>
              </a:rPr>
              <a:t>Professional Staff</a:t>
            </a:r>
            <a:endParaRPr lang="en-US" altLang="zh-HK" sz="1600" dirty="0" smtClean="0">
              <a:cs typeface="Times New Roman" panose="02020603050405020304" pitchFamily="18" charset="0"/>
            </a:endParaRPr>
          </a:p>
          <a:p>
            <a:pPr marL="630238"/>
            <a:r>
              <a:rPr lang="en-US" altLang="zh-HK" sz="1600" dirty="0">
                <a:cs typeface="Times New Roman" panose="02020603050405020304" pitchFamily="18" charset="0"/>
              </a:rPr>
              <a:t>S</a:t>
            </a:r>
            <a:r>
              <a:rPr lang="en-US" altLang="zh-HK" sz="1600" dirty="0" smtClean="0">
                <a:cs typeface="Times New Roman" panose="02020603050405020304" pitchFamily="18" charset="0"/>
              </a:rPr>
              <a:t>ufficient </a:t>
            </a:r>
            <a:r>
              <a:rPr lang="en-US" altLang="zh-HK" sz="1600" dirty="0">
                <a:cs typeface="Times New Roman" panose="02020603050405020304" pitchFamily="18" charset="0"/>
              </a:rPr>
              <a:t>number of </a:t>
            </a:r>
            <a:r>
              <a:rPr lang="en-US" altLang="zh-HK" sz="1600" dirty="0" smtClean="0">
                <a:cs typeface="Times New Roman" panose="02020603050405020304" pitchFamily="18" charset="0"/>
              </a:rPr>
              <a:t>qualified / </a:t>
            </a:r>
            <a:r>
              <a:rPr lang="en-US" altLang="zh-HK" sz="1600" dirty="0">
                <a:cs typeface="Times New Roman" panose="02020603050405020304" pitchFamily="18" charset="0"/>
              </a:rPr>
              <a:t>trained healthcare personnel to provide </a:t>
            </a:r>
            <a:r>
              <a:rPr lang="en-US" altLang="zh-HK" sz="1600" dirty="0" smtClean="0">
                <a:cs typeface="Times New Roman" panose="02020603050405020304" pitchFamily="18" charset="0"/>
              </a:rPr>
              <a:t>service  </a:t>
            </a:r>
          </a:p>
          <a:p>
            <a:pPr marL="3589338" indent="-2965450">
              <a:buFont typeface="+mj-lt"/>
              <a:buAutoNum type="arabicPeriod"/>
            </a:pPr>
            <a:endParaRPr lang="en-US" altLang="zh-HK" sz="1000" dirty="0">
              <a:cs typeface="Times New Roman" panose="02020603050405020304" pitchFamily="18" charset="0"/>
            </a:endParaRPr>
          </a:p>
          <a:p>
            <a:pPr marL="342900" indent="-342900">
              <a:buFont typeface="+mj-lt"/>
              <a:buAutoNum type="arabicPeriod" startAt="2"/>
              <a:tabLst>
                <a:tab pos="357188" algn="l"/>
              </a:tabLst>
            </a:pPr>
            <a:r>
              <a:rPr lang="en-US" altLang="zh-HK" sz="1600" b="1" dirty="0" smtClean="0">
                <a:cs typeface="Times New Roman" panose="02020603050405020304" pitchFamily="18" charset="0"/>
              </a:rPr>
              <a:t>Supporting Staff</a:t>
            </a:r>
          </a:p>
          <a:p>
            <a:pPr marL="630238" indent="-273050"/>
            <a:r>
              <a:rPr lang="en-US" altLang="zh-HK" sz="1600" dirty="0" smtClean="0">
                <a:cs typeface="Times New Roman" panose="02020603050405020304" pitchFamily="18" charset="0"/>
              </a:rPr>
              <a:t>Sufficient number</a:t>
            </a:r>
          </a:p>
          <a:p>
            <a:pPr marL="630238" indent="-273050"/>
            <a:r>
              <a:rPr lang="en-US" altLang="zh-HK" sz="1600" dirty="0" smtClean="0">
                <a:cs typeface="Times New Roman" panose="02020603050405020304" pitchFamily="18" charset="0"/>
              </a:rPr>
              <a:t>For administrative issues</a:t>
            </a:r>
          </a:p>
          <a:p>
            <a:pPr marL="630238" indent="-273050"/>
            <a:r>
              <a:rPr lang="en-US" altLang="zh-HK" sz="1600" dirty="0" smtClean="0">
                <a:cs typeface="Times New Roman" panose="02020603050405020304" pitchFamily="18" charset="0"/>
              </a:rPr>
              <a:t>Assist in positioning of recipients during vaccination</a:t>
            </a:r>
          </a:p>
          <a:p>
            <a:endParaRPr lang="en-US" altLang="zh-HK" sz="1000" dirty="0">
              <a:cs typeface="Times New Roman" panose="02020603050405020304" pitchFamily="18" charset="0"/>
            </a:endParaRPr>
          </a:p>
          <a:p>
            <a:pPr marL="0" indent="0">
              <a:buNone/>
            </a:pPr>
            <a:r>
              <a:rPr lang="en-US" altLang="zh-HK" sz="1600" b="1" dirty="0">
                <a:cs typeface="Times New Roman" panose="02020603050405020304" pitchFamily="18" charset="0"/>
              </a:rPr>
              <a:t>Suggested </a:t>
            </a:r>
            <a:r>
              <a:rPr lang="en-US" altLang="zh-HK" sz="1600" b="1" dirty="0" smtClean="0">
                <a:cs typeface="Times New Roman" panose="02020603050405020304" pitchFamily="18" charset="0"/>
              </a:rPr>
              <a:t>Manpower</a:t>
            </a:r>
            <a:endParaRPr lang="en-US" altLang="zh-HK" sz="1600" dirty="0">
              <a:cs typeface="Times New Roman" panose="02020603050405020304" pitchFamily="18" charset="0"/>
            </a:endParaRPr>
          </a:p>
          <a:p>
            <a:endParaRPr lang="en-US" altLang="zh-HK" sz="1600" dirty="0">
              <a:solidFill>
                <a:srgbClr val="FF0000"/>
              </a:solidFill>
              <a:cs typeface="Times New Roman" panose="02020603050405020304" pitchFamily="18" charset="0"/>
            </a:endParaRPr>
          </a:p>
          <a:p>
            <a:endParaRPr lang="en-US" altLang="zh-HK" sz="1600" dirty="0">
              <a:solidFill>
                <a:srgbClr val="FF0000"/>
              </a:solidFill>
              <a:cs typeface="Times New Roman" panose="02020603050405020304" pitchFamily="18" charset="0"/>
            </a:endParaRPr>
          </a:p>
          <a:p>
            <a:endParaRPr lang="en-US" altLang="zh-HK" sz="1800" dirty="0" smtClean="0">
              <a:solidFill>
                <a:srgbClr val="FF0000"/>
              </a:solidFill>
              <a:cs typeface="Times New Roman" panose="02020603050405020304" pitchFamily="18" charset="0"/>
            </a:endParaRPr>
          </a:p>
          <a:p>
            <a:endParaRPr lang="en-US" altLang="zh-HK" sz="1800" dirty="0">
              <a:cs typeface="Times New Roman" panose="02020603050405020304" pitchFamily="18" charset="0"/>
            </a:endParaRPr>
          </a:p>
          <a:p>
            <a:pPr marL="0" indent="0">
              <a:buNone/>
            </a:pPr>
            <a:endParaRPr lang="zh-HK" altLang="en-US" sz="1800" dirty="0"/>
          </a:p>
        </p:txBody>
      </p:sp>
      <p:sp>
        <p:nvSpPr>
          <p:cNvPr id="2" name="標題 1"/>
          <p:cNvSpPr>
            <a:spLocks noGrp="1"/>
          </p:cNvSpPr>
          <p:nvPr>
            <p:ph type="title"/>
          </p:nvPr>
        </p:nvSpPr>
        <p:spPr>
          <a:xfrm>
            <a:off x="168217" y="133227"/>
            <a:ext cx="8229600" cy="817913"/>
          </a:xfrm>
        </p:spPr>
        <p:txBody>
          <a:bodyPr/>
          <a:lstStyle/>
          <a:p>
            <a:r>
              <a:rPr lang="en-US" altLang="zh-HK" sz="2800" b="1" dirty="0">
                <a:solidFill>
                  <a:srgbClr val="0070C0"/>
                </a:solidFill>
                <a:latin typeface="+mn-lt"/>
                <a:cs typeface="Times New Roman" panose="02020603050405020304" pitchFamily="18" charset="0"/>
              </a:rPr>
              <a:t>2</a:t>
            </a:r>
            <a:r>
              <a:rPr lang="en-US" altLang="zh-HK" sz="2800" b="1" dirty="0" smtClean="0">
                <a:solidFill>
                  <a:srgbClr val="0070C0"/>
                </a:solidFill>
                <a:latin typeface="+mn-lt"/>
                <a:cs typeface="Times New Roman" panose="02020603050405020304" pitchFamily="18" charset="0"/>
              </a:rPr>
              <a:t>. Venue and </a:t>
            </a:r>
            <a:r>
              <a:rPr lang="en-US" altLang="zh-HK" sz="2800" b="1" dirty="0">
                <a:solidFill>
                  <a:srgbClr val="0070C0"/>
                </a:solidFill>
                <a:latin typeface="+mn-lt"/>
                <a:cs typeface="Times New Roman" panose="02020603050405020304" pitchFamily="18" charset="0"/>
              </a:rPr>
              <a:t>Staff </a:t>
            </a:r>
            <a:endParaRPr lang="zh-HK" altLang="en-US" sz="2800" b="1" dirty="0">
              <a:solidFill>
                <a:srgbClr val="0070C0"/>
              </a:solidFill>
              <a:latin typeface="+mn-lt"/>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1F0AF-ABBA-4DEF-A2CF-41CDC8CBF9BD}" type="slidenum">
              <a:rPr kumimoji="0" lang="en-US" altLang="zh-TW" sz="750" b="0" i="0" u="none" strike="noStrike" kern="1200" cap="none" spc="0" normalizeH="0" baseline="0" noProof="0" smtClean="0">
                <a:ln>
                  <a:noFill/>
                </a:ln>
                <a:solidFill>
                  <a:srgbClr val="000000"/>
                </a:solidFill>
                <a:effectLst/>
                <a:uLnTx/>
                <a:uFillTx/>
                <a:latin typeface="Arial"/>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TW" sz="750" b="0" i="0" u="none" strike="noStrike" kern="1200" cap="none" spc="0" normalizeH="0" baseline="0" noProof="0" dirty="0">
              <a:ln>
                <a:noFill/>
              </a:ln>
              <a:solidFill>
                <a:srgbClr val="000000"/>
              </a:solidFill>
              <a:effectLst/>
              <a:uLnTx/>
              <a:uFillTx/>
              <a:latin typeface="Arial"/>
              <a:ea typeface="新細明體" panose="02020500000000000000" pitchFamily="18" charset="-120"/>
              <a:cs typeface="+mn-cs"/>
            </a:endParaRPr>
          </a:p>
        </p:txBody>
      </p:sp>
      <p:graphicFrame>
        <p:nvGraphicFramePr>
          <p:cNvPr id="5" name="表格 4"/>
          <p:cNvGraphicFramePr>
            <a:graphicFrameLocks noGrp="1"/>
          </p:cNvGraphicFramePr>
          <p:nvPr>
            <p:extLst>
              <p:ext uri="{D42A27DB-BD31-4B8C-83A1-F6EECF244321}">
                <p14:modId xmlns:p14="http://schemas.microsoft.com/office/powerpoint/2010/main" val="2073965628"/>
              </p:ext>
            </p:extLst>
          </p:nvPr>
        </p:nvGraphicFramePr>
        <p:xfrm>
          <a:off x="360244" y="3544907"/>
          <a:ext cx="7713742" cy="2843158"/>
        </p:xfrm>
        <a:graphic>
          <a:graphicData uri="http://schemas.openxmlformats.org/drawingml/2006/table">
            <a:tbl>
              <a:tblPr firstRow="1" bandRow="1">
                <a:tableStyleId>{5C22544A-7EE6-4342-B048-85BDC9FD1C3A}</a:tableStyleId>
              </a:tblPr>
              <a:tblGrid>
                <a:gridCol w="3888217">
                  <a:extLst>
                    <a:ext uri="{9D8B030D-6E8A-4147-A177-3AD203B41FA5}">
                      <a16:colId xmlns:a16="http://schemas.microsoft.com/office/drawing/2014/main" val="730946373"/>
                    </a:ext>
                  </a:extLst>
                </a:gridCol>
                <a:gridCol w="3825525">
                  <a:extLst>
                    <a:ext uri="{9D8B030D-6E8A-4147-A177-3AD203B41FA5}">
                      <a16:colId xmlns:a16="http://schemas.microsoft.com/office/drawing/2014/main" val="3517435248"/>
                    </a:ext>
                  </a:extLst>
                </a:gridCol>
              </a:tblGrid>
              <a:tr h="645036">
                <a:tc>
                  <a:txBody>
                    <a:bodyPr/>
                    <a:lstStyle/>
                    <a:p>
                      <a:pPr algn="ctr"/>
                      <a:r>
                        <a:rPr lang="en-US" altLang="zh-HK" sz="1600" dirty="0" smtClean="0">
                          <a:solidFill>
                            <a:schemeClr val="tx1"/>
                          </a:solidFill>
                        </a:rPr>
                        <a:t>Primary school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HK" sz="1600" dirty="0" smtClean="0">
                          <a:solidFill>
                            <a:schemeClr val="tx1"/>
                          </a:solidFill>
                        </a:rPr>
                        <a:t>Kindergarten / </a:t>
                      </a:r>
                    </a:p>
                    <a:p>
                      <a:pPr algn="ctr"/>
                      <a:r>
                        <a:rPr lang="en-US" altLang="zh-HK" sz="1600" dirty="0" smtClean="0">
                          <a:solidFill>
                            <a:schemeClr val="tx1"/>
                          </a:solidFill>
                        </a:rPr>
                        <a:t>Child Care Centre </a:t>
                      </a:r>
                      <a:endParaRPr lang="zh-HK"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7199942"/>
                  </a:ext>
                </a:extLst>
              </a:tr>
              <a:tr h="1024056">
                <a:tc gridSpan="2">
                  <a:txBody>
                    <a:bodyPr/>
                    <a:lstStyle/>
                    <a:p>
                      <a:pPr algn="ctr"/>
                      <a:r>
                        <a:rPr lang="en-US" altLang="zh-HK" sz="1600" b="0" dirty="0" smtClean="0">
                          <a:solidFill>
                            <a:srgbClr val="FF0000"/>
                          </a:solidFill>
                        </a:rPr>
                        <a:t>At least 1 doctor / RN / EN </a:t>
                      </a:r>
                      <a:r>
                        <a:rPr lang="en-US" altLang="zh-HK" sz="1600" dirty="0" smtClean="0">
                          <a:solidFill>
                            <a:schemeClr val="tx1"/>
                          </a:solidFill>
                        </a:rPr>
                        <a:t>to provide supervision on-site &amp; </a:t>
                      </a:r>
                    </a:p>
                    <a:p>
                      <a:pPr algn="ctr"/>
                      <a:r>
                        <a:rPr lang="en-US" altLang="zh-HK" sz="1600" dirty="0" smtClean="0">
                          <a:solidFill>
                            <a:schemeClr val="tx1"/>
                          </a:solidFill>
                        </a:rPr>
                        <a:t>at least 1 staff with first-aid training</a:t>
                      </a:r>
                    </a:p>
                    <a:p>
                      <a:pPr algn="ctr"/>
                      <a:endParaRPr lang="en-US" altLang="zh-HK" sz="1600" dirty="0" smtClean="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HK" sz="1600" b="1" u="none" dirty="0" smtClean="0"/>
                        <a:t>The PPP doctor is </a:t>
                      </a:r>
                      <a:r>
                        <a:rPr lang="en-US" altLang="zh-HK" sz="1600" b="1" u="sng" dirty="0" smtClean="0"/>
                        <a:t>highly preferred to be present </a:t>
                      </a:r>
                      <a:r>
                        <a:rPr lang="en-US" altLang="zh-HK" sz="1600" b="1" u="none" dirty="0" smtClean="0"/>
                        <a:t>at the vaccination venue;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HK" sz="1600" b="1" u="none" dirty="0" smtClean="0"/>
                        <a:t>If not,</a:t>
                      </a:r>
                      <a:r>
                        <a:rPr lang="en-US" altLang="zh-HK" sz="1600" b="1" u="none" baseline="0" dirty="0" smtClean="0"/>
                        <a:t> </a:t>
                      </a:r>
                      <a:r>
                        <a:rPr lang="en-US" altLang="zh-HK" sz="1600" b="1" u="none" dirty="0" smtClean="0"/>
                        <a:t>he/she should be </a:t>
                      </a:r>
                      <a:r>
                        <a:rPr lang="en-US" altLang="zh-HK" sz="1600" b="1" u="sng" dirty="0" smtClean="0">
                          <a:solidFill>
                            <a:srgbClr val="FF0000"/>
                          </a:solidFill>
                        </a:rPr>
                        <a:t>personally and physically reachable</a:t>
                      </a:r>
                      <a:r>
                        <a:rPr lang="en-US" altLang="zh-HK" sz="1600" b="1" u="none" dirty="0" smtClean="0">
                          <a:solidFill>
                            <a:srgbClr val="FF0000"/>
                          </a:solidFill>
                        </a:rPr>
                        <a:t> </a:t>
                      </a:r>
                      <a:r>
                        <a:rPr lang="en-US" altLang="zh-HK" sz="1600" b="1" u="none" dirty="0" smtClean="0"/>
                        <a:t>in case of emergency.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HK" altLang="en-US"/>
                    </a:p>
                  </a:txBody>
                  <a:tcPr/>
                </a:tc>
                <a:extLst>
                  <a:ext uri="{0D108BD9-81ED-4DB2-BD59-A6C34878D82A}">
                    <a16:rowId xmlns:a16="http://schemas.microsoft.com/office/drawing/2014/main" val="3969995183"/>
                  </a:ext>
                </a:extLst>
              </a:tr>
              <a:tr h="643642">
                <a:tc>
                  <a:txBody>
                    <a:bodyPr/>
                    <a:lstStyle/>
                    <a:p>
                      <a:pPr algn="ctr"/>
                      <a:r>
                        <a:rPr lang="en-US" altLang="zh-HK" sz="1600" baseline="0" dirty="0" smtClean="0">
                          <a:solidFill>
                            <a:srgbClr val="FF0000"/>
                          </a:solidFill>
                        </a:rPr>
                        <a:t>One</a:t>
                      </a:r>
                      <a:r>
                        <a:rPr lang="en-US" altLang="zh-HK" sz="1600" baseline="0" dirty="0" smtClean="0">
                          <a:solidFill>
                            <a:schemeClr val="tx1"/>
                          </a:solidFill>
                        </a:rPr>
                        <a:t> injection staff for </a:t>
                      </a:r>
                      <a:r>
                        <a:rPr lang="en-US" altLang="zh-HK" sz="1600" baseline="0" dirty="0" smtClean="0">
                          <a:solidFill>
                            <a:srgbClr val="FF0000"/>
                          </a:solidFill>
                        </a:rPr>
                        <a:t>One</a:t>
                      </a:r>
                      <a:r>
                        <a:rPr lang="en-US" altLang="zh-HK" sz="1600" baseline="0" dirty="0" smtClean="0">
                          <a:solidFill>
                            <a:schemeClr val="tx1"/>
                          </a:solidFill>
                        </a:rPr>
                        <a:t> class </a:t>
                      </a:r>
                      <a:endParaRPr lang="en-US" altLang="zh-HK" sz="16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HK" sz="1600" dirty="0" smtClean="0">
                          <a:solidFill>
                            <a:srgbClr val="FF0000"/>
                          </a:solidFill>
                        </a:rPr>
                        <a:t>1 injection nurse </a:t>
                      </a:r>
                      <a:r>
                        <a:rPr lang="en-US" altLang="zh-HK" sz="1600" dirty="0" smtClean="0">
                          <a:solidFill>
                            <a:schemeClr val="tx1"/>
                          </a:solidFill>
                        </a:rPr>
                        <a:t>with </a:t>
                      </a:r>
                      <a:r>
                        <a:rPr lang="en-US" altLang="zh-HK" sz="1600" dirty="0" smtClean="0">
                          <a:solidFill>
                            <a:srgbClr val="FF0000"/>
                          </a:solidFill>
                        </a:rPr>
                        <a:t>1 assistant for </a:t>
                      </a:r>
                    </a:p>
                    <a:p>
                      <a:pPr algn="ctr"/>
                      <a:r>
                        <a:rPr lang="en-US" altLang="zh-HK" sz="1600" dirty="0" smtClean="0">
                          <a:solidFill>
                            <a:srgbClr val="FF0000"/>
                          </a:solidFill>
                        </a:rPr>
                        <a:t>proper positioning of child</a:t>
                      </a:r>
                      <a:endParaRPr lang="zh-HK" altLang="en-US" sz="16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3265270"/>
                  </a:ext>
                </a:extLst>
              </a:tr>
            </a:tbl>
          </a:graphicData>
        </a:graphic>
      </p:graphicFrame>
    </p:spTree>
    <p:extLst>
      <p:ext uri="{BB962C8B-B14F-4D97-AF65-F5344CB8AC3E}">
        <p14:creationId xmlns:p14="http://schemas.microsoft.com/office/powerpoint/2010/main" val="3728625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82389" y="1208904"/>
            <a:ext cx="8015622" cy="4516394"/>
          </a:xfrm>
        </p:spPr>
        <p:txBody>
          <a:bodyPr/>
          <a:lstStyle/>
          <a:p>
            <a:pPr marL="0" indent="0">
              <a:buNone/>
            </a:pPr>
            <a:r>
              <a:rPr lang="en-US" sz="2000" b="1" u="sng" dirty="0" smtClean="0">
                <a:solidFill>
                  <a:srgbClr val="000000"/>
                </a:solidFill>
              </a:rPr>
              <a:t>For </a:t>
            </a:r>
            <a:r>
              <a:rPr lang="en-US" sz="2000" b="1" u="sng" dirty="0" smtClean="0">
                <a:solidFill>
                  <a:srgbClr val="FF0000"/>
                </a:solidFill>
              </a:rPr>
              <a:t>1</a:t>
            </a:r>
            <a:r>
              <a:rPr lang="en-US" sz="2000" b="1" u="sng" baseline="30000" dirty="0" smtClean="0">
                <a:solidFill>
                  <a:srgbClr val="FF0000"/>
                </a:solidFill>
              </a:rPr>
              <a:t>st</a:t>
            </a:r>
            <a:r>
              <a:rPr lang="en-US" sz="2000" b="1" u="sng" dirty="0" smtClean="0">
                <a:solidFill>
                  <a:srgbClr val="FF0000"/>
                </a:solidFill>
              </a:rPr>
              <a:t> dose </a:t>
            </a:r>
            <a:r>
              <a:rPr lang="en-US" sz="2000" b="1" u="sng" dirty="0" smtClean="0">
                <a:solidFill>
                  <a:srgbClr val="000000"/>
                </a:solidFill>
              </a:rPr>
              <a:t>SIVs: </a:t>
            </a:r>
          </a:p>
          <a:p>
            <a:pPr marL="361950" indent="-361950">
              <a:buNone/>
            </a:pPr>
            <a:r>
              <a:rPr lang="en-US" sz="2000" dirty="0" smtClean="0">
                <a:solidFill>
                  <a:srgbClr val="000000"/>
                </a:solidFill>
              </a:rPr>
              <a:t>-   Deliver vaccines to Schools directly by </a:t>
            </a:r>
            <a:r>
              <a:rPr lang="en-US" sz="2000" b="1" dirty="0" smtClean="0">
                <a:solidFill>
                  <a:srgbClr val="0070C0"/>
                </a:solidFill>
              </a:rPr>
              <a:t>DH appointed distributor </a:t>
            </a:r>
            <a:r>
              <a:rPr lang="en-US" sz="2000" b="1" dirty="0" smtClean="0"/>
              <a:t> </a:t>
            </a:r>
            <a:r>
              <a:rPr lang="en-US" sz="2000" b="1" i="1" dirty="0" smtClean="0">
                <a:solidFill>
                  <a:srgbClr val="0070C0"/>
                </a:solidFill>
              </a:rPr>
              <a:t>( DH delivery</a:t>
            </a:r>
            <a:r>
              <a:rPr lang="en-US" sz="2000" b="1" dirty="0" smtClean="0">
                <a:solidFill>
                  <a:srgbClr val="0070C0"/>
                </a:solidFill>
              </a:rPr>
              <a:t>) </a:t>
            </a:r>
            <a:r>
              <a:rPr lang="en-US" sz="2000" dirty="0" smtClean="0"/>
              <a:t>to both PS &amp; KG/CCC.</a:t>
            </a:r>
          </a:p>
          <a:p>
            <a:pPr marL="0" indent="0">
              <a:buNone/>
            </a:pPr>
            <a:r>
              <a:rPr lang="en-US" altLang="zh-HK" sz="2000" b="1" kern="1200" dirty="0" smtClean="0">
                <a:solidFill>
                  <a:srgbClr val="000000"/>
                </a:solidFill>
                <a:cs typeface="Calibri" panose="020F0502020204030204" pitchFamily="34" charset="0"/>
              </a:rPr>
              <a:t>-   </a:t>
            </a:r>
            <a:r>
              <a:rPr lang="en-US" altLang="zh-HK" sz="2000" kern="1200" dirty="0" smtClean="0">
                <a:solidFill>
                  <a:srgbClr val="000000"/>
                </a:solidFill>
                <a:cs typeface="Calibri" panose="020F0502020204030204" pitchFamily="34" charset="0"/>
              </a:rPr>
              <a:t>Arrange</a:t>
            </a:r>
            <a:r>
              <a:rPr lang="en-US" altLang="zh-HK" sz="2000" b="1" kern="1200" dirty="0" smtClean="0">
                <a:solidFill>
                  <a:srgbClr val="000000"/>
                </a:solidFill>
                <a:cs typeface="Calibri" panose="020F0502020204030204" pitchFamily="34" charset="0"/>
              </a:rPr>
              <a:t> designated staff </a:t>
            </a:r>
            <a:r>
              <a:rPr lang="en-US" altLang="zh-HK" sz="2000" kern="1200" dirty="0">
                <a:solidFill>
                  <a:schemeClr val="dk1"/>
                </a:solidFill>
                <a:cs typeface="Calibri" panose="020F0502020204030204" pitchFamily="34" charset="0"/>
              </a:rPr>
              <a:t>to receive the </a:t>
            </a:r>
            <a:r>
              <a:rPr lang="en-US" altLang="zh-HK" sz="2000" kern="1200" dirty="0" smtClean="0">
                <a:solidFill>
                  <a:schemeClr val="dk1"/>
                </a:solidFill>
                <a:cs typeface="Calibri" panose="020F0502020204030204" pitchFamily="34" charset="0"/>
              </a:rPr>
              <a:t>vaccines.</a:t>
            </a:r>
          </a:p>
          <a:p>
            <a:endParaRPr lang="en-US" altLang="zh-HK" sz="2000" kern="1200" dirty="0" smtClean="0">
              <a:solidFill>
                <a:schemeClr val="dk1"/>
              </a:solidFill>
              <a:cs typeface="Calibri" panose="020F0502020204030204" pitchFamily="34" charset="0"/>
            </a:endParaRPr>
          </a:p>
          <a:p>
            <a:pPr marL="0" indent="0">
              <a:buNone/>
            </a:pPr>
            <a:r>
              <a:rPr lang="en-US" sz="2000" b="1" u="sng" dirty="0" smtClean="0"/>
              <a:t>For </a:t>
            </a:r>
            <a:r>
              <a:rPr lang="en-US" sz="2000" b="1" u="sng" dirty="0" smtClean="0">
                <a:solidFill>
                  <a:srgbClr val="FF0000"/>
                </a:solidFill>
              </a:rPr>
              <a:t>2</a:t>
            </a:r>
            <a:r>
              <a:rPr lang="en-US" sz="2000" b="1" u="sng" baseline="30000" dirty="0" smtClean="0">
                <a:solidFill>
                  <a:srgbClr val="FF0000"/>
                </a:solidFill>
              </a:rPr>
              <a:t>nd</a:t>
            </a:r>
            <a:r>
              <a:rPr lang="en-US" sz="2000" b="1" u="sng" dirty="0" smtClean="0">
                <a:solidFill>
                  <a:srgbClr val="FF0000"/>
                </a:solidFill>
              </a:rPr>
              <a:t> dose </a:t>
            </a:r>
            <a:r>
              <a:rPr lang="en-US" sz="2000" b="1" u="sng" dirty="0" smtClean="0"/>
              <a:t>SIVs</a:t>
            </a:r>
            <a:r>
              <a:rPr lang="en-US" sz="2000" b="1" dirty="0" smtClean="0"/>
              <a:t>: </a:t>
            </a:r>
          </a:p>
          <a:p>
            <a:pPr>
              <a:buFontTx/>
              <a:buChar char="-"/>
            </a:pPr>
            <a:r>
              <a:rPr lang="en-US" sz="2000" dirty="0" smtClean="0"/>
              <a:t>PPP </a:t>
            </a:r>
            <a:r>
              <a:rPr lang="en-US" sz="2000" dirty="0"/>
              <a:t>doctors can choose either </a:t>
            </a:r>
            <a:r>
              <a:rPr lang="en-US" sz="2000" b="1" i="1" dirty="0">
                <a:solidFill>
                  <a:srgbClr val="0070C0"/>
                </a:solidFill>
                <a:sym typeface="Wingdings" panose="05000000000000000000" pitchFamily="2" charset="2"/>
              </a:rPr>
              <a:t>DH delivery </a:t>
            </a:r>
            <a:r>
              <a:rPr lang="en-US" sz="2000" dirty="0">
                <a:sym typeface="Wingdings" panose="05000000000000000000" pitchFamily="2" charset="2"/>
              </a:rPr>
              <a:t>or </a:t>
            </a:r>
            <a:r>
              <a:rPr lang="en-US" sz="2000" b="1" i="1" dirty="0">
                <a:solidFill>
                  <a:srgbClr val="0070C0"/>
                </a:solidFill>
                <a:sym typeface="Wingdings" panose="05000000000000000000" pitchFamily="2" charset="2"/>
              </a:rPr>
              <a:t>Self </a:t>
            </a:r>
            <a:r>
              <a:rPr lang="en-US" sz="2000" b="1" i="1" dirty="0" smtClean="0">
                <a:solidFill>
                  <a:srgbClr val="0070C0"/>
                </a:solidFill>
                <a:sym typeface="Wingdings" panose="05000000000000000000" pitchFamily="2" charset="2"/>
              </a:rPr>
              <a:t>delivery</a:t>
            </a:r>
            <a:r>
              <a:rPr lang="en-US" sz="2000" i="1" dirty="0" smtClean="0">
                <a:solidFill>
                  <a:srgbClr val="0070C0"/>
                </a:solidFill>
                <a:sym typeface="Wingdings" panose="05000000000000000000" pitchFamily="2" charset="2"/>
              </a:rPr>
              <a:t>.</a:t>
            </a:r>
          </a:p>
          <a:p>
            <a:pPr>
              <a:buFontTx/>
              <a:buChar char="-"/>
            </a:pPr>
            <a:r>
              <a:rPr lang="en-US" sz="2000" dirty="0" smtClean="0">
                <a:sym typeface="Wingdings" panose="05000000000000000000" pitchFamily="2" charset="2"/>
              </a:rPr>
              <a:t>If self-delivery is chosen, proper vaccine storage and maintain cold chain </a:t>
            </a:r>
            <a:r>
              <a:rPr lang="en-US" altLang="zh-TW" sz="2000" kern="1200" dirty="0" smtClean="0">
                <a:cs typeface="Calibri" panose="020F0502020204030204" pitchFamily="34" charset="0"/>
              </a:rPr>
              <a:t>(within 2</a:t>
            </a:r>
            <a:r>
              <a:rPr lang="en-US" altLang="zh-TW" sz="2000" kern="1200" baseline="30000" dirty="0" smtClean="0">
                <a:cs typeface="Calibri" panose="020F0502020204030204" pitchFamily="34" charset="0"/>
              </a:rPr>
              <a:t>o</a:t>
            </a:r>
            <a:r>
              <a:rPr lang="en-US" altLang="zh-TW" sz="2000" kern="1200" dirty="0" smtClean="0">
                <a:cs typeface="Calibri" panose="020F0502020204030204" pitchFamily="34" charset="0"/>
              </a:rPr>
              <a:t>C to 8</a:t>
            </a:r>
            <a:r>
              <a:rPr lang="en-US" altLang="zh-TW" sz="2000" kern="1200" baseline="30000" dirty="0" smtClean="0">
                <a:cs typeface="Calibri" panose="020F0502020204030204" pitchFamily="34" charset="0"/>
              </a:rPr>
              <a:t>o</a:t>
            </a:r>
            <a:r>
              <a:rPr lang="en-US" altLang="zh-TW" sz="2000" kern="1200" dirty="0" smtClean="0">
                <a:cs typeface="Calibri" panose="020F0502020204030204" pitchFamily="34" charset="0"/>
              </a:rPr>
              <a:t>C</a:t>
            </a:r>
            <a:r>
              <a:rPr lang="en-US" altLang="zh-TW" sz="2000" kern="1200" dirty="0">
                <a:cs typeface="Calibri" panose="020F0502020204030204" pitchFamily="34" charset="0"/>
              </a:rPr>
              <a:t>) </a:t>
            </a:r>
            <a:r>
              <a:rPr lang="en-US" sz="2000" dirty="0" smtClean="0">
                <a:sym typeface="Wingdings" panose="05000000000000000000" pitchFamily="2" charset="2"/>
              </a:rPr>
              <a:t>throughout the vaccination activity.</a:t>
            </a:r>
            <a:endParaRPr lang="en-US" sz="2000" dirty="0">
              <a:sym typeface="Wingdings" panose="05000000000000000000" pitchFamily="2" charset="2"/>
            </a:endParaRPr>
          </a:p>
          <a:p>
            <a:endParaRPr lang="en-US" altLang="zh-HK" sz="2000" kern="1200" dirty="0" smtClean="0">
              <a:solidFill>
                <a:schemeClr val="dk1"/>
              </a:solidFill>
              <a:cs typeface="Calibri" panose="020F0502020204030204" pitchFamily="34" charset="0"/>
            </a:endParaRPr>
          </a:p>
          <a:p>
            <a:pPr marL="0" indent="0">
              <a:buNone/>
            </a:pPr>
            <a:endParaRPr lang="en-US" altLang="zh-HK" sz="2000" kern="1200" dirty="0" smtClean="0">
              <a:solidFill>
                <a:schemeClr val="dk1"/>
              </a:solidFill>
              <a:cs typeface="Calibri" panose="020F0502020204030204" pitchFamily="34" charset="0"/>
            </a:endParaRPr>
          </a:p>
          <a:p>
            <a:pPr marL="628650" lvl="1" indent="-285750" eaLnBrk="1" fontAlgn="auto" hangingPunct="1">
              <a:spcBef>
                <a:spcPts val="0"/>
              </a:spcBef>
              <a:spcAft>
                <a:spcPts val="0"/>
              </a:spcAft>
              <a:buFont typeface="Wingdings" panose="05000000000000000000" pitchFamily="2" charset="2"/>
              <a:buChar char="Ø"/>
              <a:defRPr/>
            </a:pPr>
            <a:endParaRPr lang="en-US" altLang="zh-HK" sz="2000" kern="1200" dirty="0">
              <a:solidFill>
                <a:schemeClr val="dk1"/>
              </a:solidFill>
              <a:cs typeface="Calibri" panose="020F0502020204030204" pitchFamily="34" charset="0"/>
            </a:endParaRPr>
          </a:p>
        </p:txBody>
      </p:sp>
      <p:sp>
        <p:nvSpPr>
          <p:cNvPr id="3" name="標題 2"/>
          <p:cNvSpPr>
            <a:spLocks noGrp="1"/>
          </p:cNvSpPr>
          <p:nvPr>
            <p:ph type="title"/>
          </p:nvPr>
        </p:nvSpPr>
        <p:spPr>
          <a:xfrm>
            <a:off x="156519" y="267918"/>
            <a:ext cx="8229600" cy="713903"/>
          </a:xfrm>
        </p:spPr>
        <p:txBody>
          <a:bodyPr/>
          <a:lstStyle/>
          <a:p>
            <a:r>
              <a:rPr lang="en-US" sz="2800" b="1" dirty="0">
                <a:solidFill>
                  <a:srgbClr val="0070C0"/>
                </a:solidFill>
              </a:rPr>
              <a:t>3</a:t>
            </a:r>
            <a:r>
              <a:rPr lang="en-US" sz="2800" b="1" dirty="0" smtClean="0">
                <a:solidFill>
                  <a:srgbClr val="0070C0"/>
                </a:solidFill>
              </a:rPr>
              <a:t>. Vaccine delivery</a:t>
            </a:r>
            <a:endParaRPr lang="en-US" sz="2800" b="1" dirty="0">
              <a:solidFill>
                <a:srgbClr val="0070C0"/>
              </a:solidFill>
            </a:endParaRPr>
          </a:p>
        </p:txBody>
      </p:sp>
      <p:sp>
        <p:nvSpPr>
          <p:cNvPr id="4" name="投影片編號版面配置區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11</a:t>
            </a:fld>
            <a:endParaRPr lang="en-US" altLang="zh-TW" dirty="0">
              <a:solidFill>
                <a:srgbClr val="000000"/>
              </a:solidFill>
            </a:endParaRPr>
          </a:p>
        </p:txBody>
      </p:sp>
    </p:spTree>
    <p:extLst>
      <p:ext uri="{BB962C8B-B14F-4D97-AF65-F5344CB8AC3E}">
        <p14:creationId xmlns:p14="http://schemas.microsoft.com/office/powerpoint/2010/main" val="1627523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708248" y="3605842"/>
            <a:ext cx="8229600" cy="2702600"/>
          </a:xfrm>
        </p:spPr>
        <p:txBody>
          <a:bodyPr>
            <a:normAutofit/>
          </a:bodyPr>
          <a:lstStyle/>
          <a:p>
            <a:endParaRPr lang="en-US" altLang="zh-HK" sz="2175" dirty="0">
              <a:solidFill>
                <a:srgbClr val="FF0000"/>
              </a:solidFill>
              <a:cs typeface="Times New Roman" panose="02020603050405020304" pitchFamily="18" charset="0"/>
            </a:endParaRPr>
          </a:p>
          <a:p>
            <a:endParaRPr lang="en-US" altLang="zh-HK" sz="2175" dirty="0">
              <a:cs typeface="Times New Roman" panose="02020603050405020304" pitchFamily="18" charset="0"/>
            </a:endParaRPr>
          </a:p>
          <a:p>
            <a:endParaRPr lang="en-US" altLang="zh-HK" sz="2175" dirty="0">
              <a:solidFill>
                <a:srgbClr val="FF0000"/>
              </a:solidFill>
              <a:cs typeface="Times New Roman" panose="02020603050405020304" pitchFamily="18" charset="0"/>
            </a:endParaRPr>
          </a:p>
          <a:p>
            <a:endParaRPr lang="en-US" altLang="zh-HK" sz="1500" dirty="0">
              <a:solidFill>
                <a:srgbClr val="FF0000"/>
              </a:solidFill>
              <a:cs typeface="Times New Roman" panose="02020603050405020304" pitchFamily="18" charset="0"/>
            </a:endParaRPr>
          </a:p>
          <a:p>
            <a:pPr marL="0" indent="0">
              <a:buNone/>
            </a:pPr>
            <a:endParaRPr lang="zh-HK" altLang="en-US" dirty="0"/>
          </a:p>
        </p:txBody>
      </p:sp>
      <p:sp>
        <p:nvSpPr>
          <p:cNvPr id="2" name="標題 1"/>
          <p:cNvSpPr>
            <a:spLocks noGrp="1"/>
          </p:cNvSpPr>
          <p:nvPr>
            <p:ph type="title"/>
          </p:nvPr>
        </p:nvSpPr>
        <p:spPr>
          <a:xfrm>
            <a:off x="0" y="450590"/>
            <a:ext cx="8229600" cy="633955"/>
          </a:xfrm>
        </p:spPr>
        <p:txBody>
          <a:bodyPr/>
          <a:lstStyle/>
          <a:p>
            <a:r>
              <a:rPr lang="en-US" altLang="zh-HK" sz="2800" b="1" dirty="0" smtClean="0">
                <a:solidFill>
                  <a:srgbClr val="0070C0"/>
                </a:solidFill>
                <a:latin typeface="+mn-lt"/>
                <a:cs typeface="Times New Roman" panose="02020603050405020304" pitchFamily="18" charset="0"/>
              </a:rPr>
              <a:t>4. Vaccination procedures</a:t>
            </a:r>
            <a:endParaRPr lang="zh-HK" altLang="en-US" sz="2800" b="1" dirty="0">
              <a:latin typeface="+mn-lt"/>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1F0AF-ABBA-4DEF-A2CF-41CDC8CBF9BD}" type="slidenum">
              <a:rPr kumimoji="0" lang="en-US" altLang="zh-TW" sz="750" b="0" i="0" u="none" strike="noStrike" kern="1200" cap="none" spc="0" normalizeH="0" baseline="0" noProof="0" smtClean="0">
                <a:ln>
                  <a:noFill/>
                </a:ln>
                <a:solidFill>
                  <a:srgbClr val="000000"/>
                </a:solidFill>
                <a:effectLst/>
                <a:uLnTx/>
                <a:uFillTx/>
                <a:latin typeface="Arial"/>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TW" sz="750" b="0" i="0" u="none" strike="noStrike" kern="1200" cap="none" spc="0" normalizeH="0" baseline="0" noProof="0" dirty="0">
              <a:ln>
                <a:noFill/>
              </a:ln>
              <a:solidFill>
                <a:srgbClr val="000000"/>
              </a:solidFill>
              <a:effectLst/>
              <a:uLnTx/>
              <a:uFillTx/>
              <a:latin typeface="Arial"/>
              <a:ea typeface="新細明體" panose="02020500000000000000" pitchFamily="18" charset="-120"/>
              <a:cs typeface="+mn-cs"/>
            </a:endParaRPr>
          </a:p>
        </p:txBody>
      </p:sp>
      <p:sp>
        <p:nvSpPr>
          <p:cNvPr id="5" name="矩形 4"/>
          <p:cNvSpPr/>
          <p:nvPr/>
        </p:nvSpPr>
        <p:spPr>
          <a:xfrm>
            <a:off x="-110902" y="5895460"/>
            <a:ext cx="7981950" cy="400110"/>
          </a:xfrm>
          <a:prstGeom prst="rect">
            <a:avLst/>
          </a:prstGeom>
        </p:spPr>
        <p:txBody>
          <a:bodyPr wrap="square">
            <a:spAutoFit/>
          </a:bodyPr>
          <a:lstStyle/>
          <a:p>
            <a:pPr marL="804863" indent="-265113" algn="just">
              <a:buFont typeface="Arial" panose="020B0604020202020204" pitchFamily="34" charset="0"/>
              <a:buChar char="•"/>
            </a:pPr>
            <a:endParaRPr lang="en-US" altLang="zh-HK" sz="1000" dirty="0" smtClean="0"/>
          </a:p>
          <a:p>
            <a:pPr marL="804863" indent="-265113">
              <a:buFont typeface="Arial" panose="020B0604020202020204" pitchFamily="34" charset="0"/>
              <a:buChar char="•"/>
            </a:pPr>
            <a:endParaRPr lang="en-US" altLang="zh-HK" sz="1000" dirty="0" smtClean="0"/>
          </a:p>
        </p:txBody>
      </p:sp>
      <p:sp>
        <p:nvSpPr>
          <p:cNvPr id="6" name="矩形 5"/>
          <p:cNvSpPr/>
          <p:nvPr/>
        </p:nvSpPr>
        <p:spPr>
          <a:xfrm>
            <a:off x="449455" y="1307877"/>
            <a:ext cx="8259519" cy="3539430"/>
          </a:xfrm>
          <a:prstGeom prst="rect">
            <a:avLst/>
          </a:prstGeom>
        </p:spPr>
        <p:txBody>
          <a:bodyPr wrap="square">
            <a:spAutoFit/>
          </a:bodyPr>
          <a:lstStyle/>
          <a:p>
            <a:pPr marL="712788" indent="-447675">
              <a:buFont typeface="+mj-lt"/>
              <a:buAutoNum type="alphaLcParenR"/>
            </a:pPr>
            <a:r>
              <a:rPr lang="en-US" altLang="zh-HK" sz="2100" b="1" dirty="0" smtClean="0"/>
              <a:t>Confirm with schools the vaccination list</a:t>
            </a:r>
          </a:p>
          <a:p>
            <a:pPr marL="608013" indent="-342900">
              <a:buFont typeface="Arial" panose="020B0604020202020204" pitchFamily="34" charset="0"/>
              <a:buChar char="•"/>
            </a:pPr>
            <a:r>
              <a:rPr lang="en-US" altLang="zh-HK" sz="2000" dirty="0" smtClean="0"/>
              <a:t>Collect </a:t>
            </a:r>
            <a:r>
              <a:rPr lang="en-US" altLang="zh-HK" sz="2000" dirty="0"/>
              <a:t>the List of Students who withhold Seasonal Influenza Vaccination from the teachers</a:t>
            </a:r>
            <a:r>
              <a:rPr lang="en-US" altLang="zh-HK" sz="2000" dirty="0" smtClean="0"/>
              <a:t>.</a:t>
            </a:r>
          </a:p>
          <a:p>
            <a:pPr marL="608013" indent="-342900">
              <a:buFont typeface="Arial" panose="020B0604020202020204" pitchFamily="34" charset="0"/>
              <a:buChar char="•"/>
            </a:pPr>
            <a:endParaRPr lang="en-US" altLang="zh-HK" sz="2000" dirty="0"/>
          </a:p>
          <a:p>
            <a:pPr marL="266700" algn="just"/>
            <a:r>
              <a:rPr lang="en-US" altLang="zh-HK" sz="2100" b="1" dirty="0" smtClean="0"/>
              <a:t>b) Check Consent (Paper / e-Consent) </a:t>
            </a:r>
          </a:p>
          <a:p>
            <a:pPr marL="609600" indent="-342900" algn="just">
              <a:buFont typeface="Arial" panose="020B0604020202020204" pitchFamily="34" charset="0"/>
              <a:buChar char="•"/>
            </a:pPr>
            <a:r>
              <a:rPr lang="en-US" altLang="zh-HK" sz="2000" dirty="0" smtClean="0"/>
              <a:t>Check </a:t>
            </a:r>
            <a:r>
              <a:rPr lang="en-US" altLang="zh-HK" sz="2000" dirty="0"/>
              <a:t>vaccination history through </a:t>
            </a:r>
            <a:r>
              <a:rPr lang="en-US" altLang="zh-HK" sz="2000" dirty="0" err="1"/>
              <a:t>eHS</a:t>
            </a:r>
            <a:r>
              <a:rPr lang="en-US" altLang="zh-HK" sz="2000" dirty="0"/>
              <a:t>(S</a:t>
            </a:r>
            <a:r>
              <a:rPr lang="en-US" altLang="zh-HK" sz="2000" dirty="0" smtClean="0"/>
              <a:t>). </a:t>
            </a:r>
            <a:endParaRPr lang="en-US" altLang="zh-HK" sz="2000" dirty="0"/>
          </a:p>
          <a:p>
            <a:pPr marL="609600" indent="-342900" algn="just">
              <a:buFont typeface="Arial" panose="020B0604020202020204" pitchFamily="34" charset="0"/>
              <a:buChar char="•"/>
            </a:pPr>
            <a:r>
              <a:rPr lang="en-US" altLang="zh-HK" sz="2000" dirty="0" smtClean="0"/>
              <a:t>Check again </a:t>
            </a:r>
            <a:r>
              <a:rPr lang="en-US" altLang="zh-HK" sz="2000" dirty="0"/>
              <a:t>the signed Consent </a:t>
            </a:r>
            <a:r>
              <a:rPr lang="en-US" altLang="zh-HK" sz="2000" dirty="0" smtClean="0"/>
              <a:t>Forms before vaccination; especially the vaccination history </a:t>
            </a:r>
            <a:r>
              <a:rPr lang="en-US" altLang="zh-HK" sz="2000" dirty="0"/>
              <a:t>and </a:t>
            </a:r>
            <a:r>
              <a:rPr lang="en-US" altLang="zh-HK" sz="2000" dirty="0" smtClean="0"/>
              <a:t>the contraindication </a:t>
            </a:r>
            <a:r>
              <a:rPr lang="en-US" altLang="zh-HK" sz="2000" dirty="0"/>
              <a:t>part</a:t>
            </a:r>
            <a:r>
              <a:rPr lang="en-US" altLang="zh-HK" sz="2000" dirty="0" smtClean="0"/>
              <a:t>.</a:t>
            </a:r>
          </a:p>
          <a:p>
            <a:pPr marL="609600" indent="-342900" algn="just">
              <a:buFont typeface="Arial" panose="020B0604020202020204" pitchFamily="34" charset="0"/>
              <a:buChar char="•"/>
            </a:pPr>
            <a:endParaRPr lang="en-US" altLang="zh-HK" sz="2000" dirty="0"/>
          </a:p>
          <a:p>
            <a:pPr marL="266700" algn="just"/>
            <a:r>
              <a:rPr lang="en-US" altLang="zh-HK" sz="2100" b="1" dirty="0"/>
              <a:t>c)  Assess recipient’s fitness before </a:t>
            </a:r>
            <a:r>
              <a:rPr lang="en-US" altLang="zh-HK" sz="2100" b="1" dirty="0" smtClean="0"/>
              <a:t>vaccination</a:t>
            </a:r>
            <a:endParaRPr lang="en-US" altLang="zh-HK" sz="2100" b="1" dirty="0"/>
          </a:p>
          <a:p>
            <a:pPr marL="265113"/>
            <a:endParaRPr lang="zh-HK" altLang="en-US" sz="2100" b="1" dirty="0"/>
          </a:p>
        </p:txBody>
      </p:sp>
    </p:spTree>
    <p:extLst>
      <p:ext uri="{BB962C8B-B14F-4D97-AF65-F5344CB8AC3E}">
        <p14:creationId xmlns:p14="http://schemas.microsoft.com/office/powerpoint/2010/main" val="40129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77425" y="1380077"/>
            <a:ext cx="3681970" cy="5224612"/>
          </a:xfrm>
          <a:prstGeom prst="rect">
            <a:avLst/>
          </a:prstGeom>
          <a:ln>
            <a:noFill/>
          </a:ln>
          <a:effectLst>
            <a:outerShdw blurRad="292100" dist="139700" dir="2700000" algn="tl" rotWithShape="0">
              <a:srgbClr val="333333">
                <a:alpha val="65000"/>
              </a:srgbClr>
            </a:outerShdw>
          </a:effectLst>
        </p:spPr>
      </p:pic>
      <p:pic>
        <p:nvPicPr>
          <p:cNvPr id="5" name="圖片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420" y="1361164"/>
            <a:ext cx="3720266" cy="5243525"/>
          </a:xfrm>
          <a:prstGeom prst="rect">
            <a:avLst/>
          </a:prstGeom>
          <a:ln>
            <a:noFill/>
          </a:ln>
          <a:effectLst>
            <a:outerShdw blurRad="292100" dist="139700" dir="2700000" algn="tl" rotWithShape="0">
              <a:srgbClr val="333333">
                <a:alpha val="65000"/>
              </a:srgbClr>
            </a:outerShdw>
          </a:effectLst>
        </p:spPr>
      </p:pic>
      <p:sp>
        <p:nvSpPr>
          <p:cNvPr id="4" name="投影片編號版面配置區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13</a:t>
            </a:fld>
            <a:endParaRPr lang="en-US" altLang="zh-TW" dirty="0">
              <a:solidFill>
                <a:srgbClr val="000000"/>
              </a:solidFill>
            </a:endParaRPr>
          </a:p>
        </p:txBody>
      </p:sp>
      <p:grpSp>
        <p:nvGrpSpPr>
          <p:cNvPr id="6" name="群組 5"/>
          <p:cNvGrpSpPr/>
          <p:nvPr/>
        </p:nvGrpSpPr>
        <p:grpSpPr>
          <a:xfrm>
            <a:off x="1222254" y="1400567"/>
            <a:ext cx="5532409" cy="303069"/>
            <a:chOff x="1547660" y="1396921"/>
            <a:chExt cx="5532409" cy="426814"/>
          </a:xfrm>
        </p:grpSpPr>
        <p:sp>
          <p:nvSpPr>
            <p:cNvPr id="9" name="橢圓 8"/>
            <p:cNvSpPr/>
            <p:nvPr/>
          </p:nvSpPr>
          <p:spPr bwMode="auto">
            <a:xfrm>
              <a:off x="5364905" y="1396921"/>
              <a:ext cx="1715164" cy="42681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
          <p:nvSpPr>
            <p:cNvPr id="14" name="橢圓 13"/>
            <p:cNvSpPr/>
            <p:nvPr/>
          </p:nvSpPr>
          <p:spPr bwMode="auto">
            <a:xfrm>
              <a:off x="1547660" y="1448776"/>
              <a:ext cx="1724299" cy="37495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grpSp>
      <p:sp>
        <p:nvSpPr>
          <p:cNvPr id="16" name="文字方塊 15"/>
          <p:cNvSpPr txBox="1"/>
          <p:nvPr/>
        </p:nvSpPr>
        <p:spPr>
          <a:xfrm>
            <a:off x="450323" y="3992383"/>
            <a:ext cx="7127306" cy="707886"/>
          </a:xfrm>
          <a:prstGeom prst="rect">
            <a:avLst/>
          </a:prstGeom>
          <a:solidFill>
            <a:srgbClr val="9900CC"/>
          </a:soli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altLang="zh-HK" sz="2000" b="1" dirty="0" smtClean="0"/>
              <a:t>Parent agree for the child to receive </a:t>
            </a:r>
          </a:p>
          <a:p>
            <a:pPr algn="ctr"/>
            <a:r>
              <a:rPr lang="en-US" altLang="zh-HK" sz="2000" b="1" dirty="0" smtClean="0"/>
              <a:t>the seasonal influenza vaccination </a:t>
            </a:r>
            <a:r>
              <a:rPr lang="en-US" altLang="zh-HK" sz="2000" b="1" dirty="0" smtClean="0">
                <a:solidFill>
                  <a:srgbClr val="FFC000"/>
                </a:solidFill>
              </a:rPr>
              <a:t>(1</a:t>
            </a:r>
            <a:r>
              <a:rPr lang="en-US" altLang="zh-HK" sz="2000" b="1" baseline="30000" dirty="0" smtClean="0">
                <a:solidFill>
                  <a:srgbClr val="FFC000"/>
                </a:solidFill>
              </a:rPr>
              <a:t>st</a:t>
            </a:r>
            <a:r>
              <a:rPr lang="en-US" altLang="zh-HK" sz="2000" b="1" dirty="0" smtClean="0">
                <a:solidFill>
                  <a:srgbClr val="FFC000"/>
                </a:solidFill>
              </a:rPr>
              <a:t> AND 2</a:t>
            </a:r>
            <a:r>
              <a:rPr lang="en-US" altLang="zh-HK" sz="2000" b="1" baseline="30000" dirty="0" smtClean="0">
                <a:solidFill>
                  <a:srgbClr val="FFC000"/>
                </a:solidFill>
              </a:rPr>
              <a:t>nd</a:t>
            </a:r>
            <a:r>
              <a:rPr lang="en-US" altLang="zh-HK" sz="2000" b="1" dirty="0" smtClean="0">
                <a:solidFill>
                  <a:srgbClr val="FFC000"/>
                </a:solidFill>
              </a:rPr>
              <a:t> doses)</a:t>
            </a:r>
            <a:endParaRPr lang="zh-HK" altLang="en-US" sz="2000" b="1" dirty="0">
              <a:solidFill>
                <a:srgbClr val="FFC000"/>
              </a:solidFill>
            </a:endParaRPr>
          </a:p>
        </p:txBody>
      </p:sp>
      <p:sp>
        <p:nvSpPr>
          <p:cNvPr id="18" name="標題 1"/>
          <p:cNvSpPr txBox="1">
            <a:spLocks/>
          </p:cNvSpPr>
          <p:nvPr/>
        </p:nvSpPr>
        <p:spPr bwMode="auto">
          <a:xfrm>
            <a:off x="0" y="192378"/>
            <a:ext cx="8229600" cy="63395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r>
              <a:rPr lang="en-US" altLang="zh-HK" sz="2800" b="1" kern="0" dirty="0" smtClean="0">
                <a:solidFill>
                  <a:srgbClr val="0070C0"/>
                </a:solidFill>
                <a:latin typeface="+mn-lt"/>
                <a:cs typeface="Times New Roman" panose="02020603050405020304" pitchFamily="18" charset="0"/>
              </a:rPr>
              <a:t>4. Vaccination procedures</a:t>
            </a:r>
            <a:endParaRPr lang="zh-HK" altLang="en-US" sz="2800" b="1" kern="0" dirty="0">
              <a:solidFill>
                <a:srgbClr val="0070C0"/>
              </a:solidFill>
              <a:latin typeface="+mn-lt"/>
              <a:cs typeface="Times New Roman" panose="02020603050405020304" pitchFamily="18" charset="0"/>
            </a:endParaRPr>
          </a:p>
        </p:txBody>
      </p:sp>
      <p:sp>
        <p:nvSpPr>
          <p:cNvPr id="19" name="矩形 18"/>
          <p:cNvSpPr/>
          <p:nvPr/>
        </p:nvSpPr>
        <p:spPr>
          <a:xfrm>
            <a:off x="450323" y="776515"/>
            <a:ext cx="3918060" cy="461665"/>
          </a:xfrm>
          <a:prstGeom prst="rect">
            <a:avLst/>
          </a:prstGeom>
        </p:spPr>
        <p:txBody>
          <a:bodyPr wrap="none">
            <a:spAutoFit/>
          </a:bodyPr>
          <a:lstStyle/>
          <a:p>
            <a:pPr marL="342900" indent="-342900">
              <a:buFont typeface="+mj-lt"/>
              <a:buAutoNum type="alphaLcParenR"/>
            </a:pPr>
            <a:r>
              <a:rPr lang="en-US" altLang="zh-HK" sz="2400" b="1" dirty="0"/>
              <a:t>Check </a:t>
            </a:r>
            <a:r>
              <a:rPr lang="en-US" altLang="zh-HK" sz="2400" b="1" dirty="0" smtClean="0"/>
              <a:t>Consent </a:t>
            </a:r>
            <a:r>
              <a:rPr lang="en-US" altLang="zh-HK" sz="2400" b="1" dirty="0" smtClean="0">
                <a:solidFill>
                  <a:srgbClr val="FF0000"/>
                </a:solidFill>
              </a:rPr>
              <a:t>(Paper)</a:t>
            </a:r>
            <a:endParaRPr lang="zh-HK" altLang="en-US" sz="2400" b="1" dirty="0">
              <a:solidFill>
                <a:srgbClr val="FF0000"/>
              </a:solidFill>
            </a:endParaRPr>
          </a:p>
        </p:txBody>
      </p:sp>
      <p:sp>
        <p:nvSpPr>
          <p:cNvPr id="15" name="橢圓 14"/>
          <p:cNvSpPr/>
          <p:nvPr/>
        </p:nvSpPr>
        <p:spPr bwMode="auto">
          <a:xfrm>
            <a:off x="3497493" y="1507240"/>
            <a:ext cx="379454" cy="37495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
        <p:nvSpPr>
          <p:cNvPr id="17" name="橢圓 16"/>
          <p:cNvSpPr/>
          <p:nvPr/>
        </p:nvSpPr>
        <p:spPr bwMode="auto">
          <a:xfrm>
            <a:off x="7337283" y="1437388"/>
            <a:ext cx="379454" cy="37495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
        <p:nvSpPr>
          <p:cNvPr id="13" name="橢圓 8"/>
          <p:cNvSpPr/>
          <p:nvPr/>
        </p:nvSpPr>
        <p:spPr bwMode="auto">
          <a:xfrm>
            <a:off x="5775875" y="3260908"/>
            <a:ext cx="2056909" cy="30306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
        <p:nvSpPr>
          <p:cNvPr id="20" name="橢圓 8"/>
          <p:cNvSpPr/>
          <p:nvPr/>
        </p:nvSpPr>
        <p:spPr bwMode="auto">
          <a:xfrm>
            <a:off x="1879471" y="3223858"/>
            <a:ext cx="2056909" cy="30306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Tree>
    <p:extLst>
      <p:ext uri="{BB962C8B-B14F-4D97-AF65-F5344CB8AC3E}">
        <p14:creationId xmlns:p14="http://schemas.microsoft.com/office/powerpoint/2010/main" val="149458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14</a:t>
            </a:fld>
            <a:endParaRPr lang="en-US" altLang="zh-TW" dirty="0">
              <a:solidFill>
                <a:srgbClr val="000000"/>
              </a:solidFill>
            </a:endParaRPr>
          </a:p>
        </p:txBody>
      </p:sp>
      <p:sp>
        <p:nvSpPr>
          <p:cNvPr id="18" name="標題 1"/>
          <p:cNvSpPr txBox="1">
            <a:spLocks/>
          </p:cNvSpPr>
          <p:nvPr/>
        </p:nvSpPr>
        <p:spPr bwMode="auto">
          <a:xfrm>
            <a:off x="0" y="-3320"/>
            <a:ext cx="8229600" cy="63395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r>
              <a:rPr lang="en-US" altLang="zh-HK" sz="2800" b="1" kern="0" dirty="0" smtClean="0">
                <a:solidFill>
                  <a:srgbClr val="0070C0"/>
                </a:solidFill>
                <a:latin typeface="+mn-lt"/>
                <a:cs typeface="Times New Roman" panose="02020603050405020304" pitchFamily="18" charset="0"/>
              </a:rPr>
              <a:t>4. Vaccination procedures</a:t>
            </a:r>
            <a:endParaRPr lang="zh-HK" altLang="en-US" sz="2800" b="1" kern="0" dirty="0">
              <a:solidFill>
                <a:srgbClr val="0070C0"/>
              </a:solidFill>
              <a:latin typeface="+mn-lt"/>
              <a:cs typeface="Times New Roman" panose="02020603050405020304" pitchFamily="18" charset="0"/>
            </a:endParaRPr>
          </a:p>
        </p:txBody>
      </p:sp>
      <p:sp>
        <p:nvSpPr>
          <p:cNvPr id="19" name="矩形 18"/>
          <p:cNvSpPr/>
          <p:nvPr/>
        </p:nvSpPr>
        <p:spPr>
          <a:xfrm>
            <a:off x="206152" y="647659"/>
            <a:ext cx="8731696" cy="5216813"/>
          </a:xfrm>
          <a:prstGeom prst="rect">
            <a:avLst/>
          </a:prstGeom>
        </p:spPr>
        <p:txBody>
          <a:bodyPr wrap="square">
            <a:spAutoFit/>
          </a:bodyPr>
          <a:lstStyle/>
          <a:p>
            <a:pPr marL="342900" indent="-342900">
              <a:buFont typeface="+mj-lt"/>
              <a:buAutoNum type="alphaLcParenR"/>
            </a:pPr>
            <a:r>
              <a:rPr lang="en-US" altLang="zh-HK" sz="2000" b="1" dirty="0"/>
              <a:t>Check Consent </a:t>
            </a:r>
            <a:r>
              <a:rPr lang="en-US" altLang="zh-HK" sz="2000" b="1" dirty="0" smtClean="0">
                <a:solidFill>
                  <a:srgbClr val="FF0000"/>
                </a:solidFill>
              </a:rPr>
              <a:t>(e-Consent) </a:t>
            </a:r>
            <a:r>
              <a:rPr lang="en-US" altLang="zh-HK" sz="2000" b="1" i="1" dirty="0" smtClean="0">
                <a:solidFill>
                  <a:srgbClr val="FF0000"/>
                </a:solidFill>
              </a:rPr>
              <a:t>[Pending]</a:t>
            </a:r>
            <a:endParaRPr lang="zh-HK" altLang="en-US" sz="2000" b="1" i="1" dirty="0">
              <a:solidFill>
                <a:srgbClr val="FF0000"/>
              </a:solidFill>
            </a:endParaRPr>
          </a:p>
          <a:p>
            <a:pPr algn="just"/>
            <a:endParaRPr lang="en-US" dirty="0" smtClean="0"/>
          </a:p>
          <a:p>
            <a:pPr marL="285750" indent="-285750" algn="just">
              <a:buFont typeface="Arial" panose="020B0604020202020204" pitchFamily="34" charset="0"/>
              <a:buChar char="•"/>
            </a:pPr>
            <a:r>
              <a:rPr lang="en-US" dirty="0" smtClean="0"/>
              <a:t>Print out the </a:t>
            </a:r>
            <a:r>
              <a:rPr lang="en-US" dirty="0" smtClean="0">
                <a:solidFill>
                  <a:srgbClr val="FF0000"/>
                </a:solidFill>
              </a:rPr>
              <a:t>“ Consented Student List”</a:t>
            </a:r>
            <a:r>
              <a:rPr lang="en-US" dirty="0" smtClean="0"/>
              <a:t> (Excel file) in advance for on-site checking.</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endParaRPr lang="en-US" dirty="0" smtClean="0"/>
          </a:p>
          <a:p>
            <a:pPr algn="just"/>
            <a:endParaRPr lang="en-US" dirty="0" smtClean="0"/>
          </a:p>
          <a:p>
            <a:pPr marL="285750" indent="-285750" algn="just">
              <a:buFont typeface="Arial" panose="020B0604020202020204" pitchFamily="34" charset="0"/>
              <a:buChar char="•"/>
            </a:pPr>
            <a:r>
              <a:rPr lang="en-US" dirty="0" smtClean="0"/>
              <a:t>Please </a:t>
            </a:r>
            <a:r>
              <a:rPr lang="en-US" dirty="0"/>
              <a:t>be reminded of the following</a:t>
            </a:r>
            <a:r>
              <a:rPr lang="en-US" dirty="0" smtClean="0"/>
              <a:t>:</a:t>
            </a:r>
          </a:p>
          <a:p>
            <a:pPr marL="285750" indent="-285750" algn="just">
              <a:buFont typeface="Arial" panose="020B0604020202020204" pitchFamily="34" charset="0"/>
              <a:buChar char="•"/>
            </a:pPr>
            <a:endParaRPr lang="en-US" sz="1100" dirty="0"/>
          </a:p>
          <a:p>
            <a:pPr marL="541338" lvl="1" indent="-285750" algn="just">
              <a:buFont typeface="Wingdings" panose="05000000000000000000" pitchFamily="2" charset="2"/>
              <a:buChar char="Ø"/>
            </a:pPr>
            <a:r>
              <a:rPr lang="en-US" dirty="0"/>
              <a:t>Please </a:t>
            </a:r>
            <a:r>
              <a:rPr lang="en-US" dirty="0">
                <a:solidFill>
                  <a:srgbClr val="FF0000"/>
                </a:solidFill>
              </a:rPr>
              <a:t>make sure all the relevant items in the Excel table are filled in</a:t>
            </a:r>
            <a:r>
              <a:rPr lang="en-US" dirty="0"/>
              <a:t>, especially the </a:t>
            </a:r>
            <a:r>
              <a:rPr lang="en-US" b="1" u="sng" dirty="0"/>
              <a:t>Type of identity document, Document number, Date of Birth, Date of Issue (if using HKID), Surname, Given Name, and Gender</a:t>
            </a:r>
            <a:r>
              <a:rPr lang="en-US" dirty="0"/>
              <a:t>. </a:t>
            </a:r>
            <a:endParaRPr lang="en-US" dirty="0" smtClean="0"/>
          </a:p>
          <a:p>
            <a:pPr marL="541338" lvl="1" indent="-285750" algn="just"/>
            <a:endParaRPr lang="en-US" sz="1400" dirty="0"/>
          </a:p>
          <a:p>
            <a:pPr marL="541338" lvl="1" indent="-285750" algn="just">
              <a:buFont typeface="Wingdings" panose="05000000000000000000" pitchFamily="2" charset="2"/>
              <a:buChar char="Ø"/>
            </a:pPr>
            <a:r>
              <a:rPr lang="en-US" dirty="0" smtClean="0"/>
              <a:t>For </a:t>
            </a:r>
            <a:r>
              <a:rPr lang="en-US" dirty="0"/>
              <a:t>students who are holders of the Hong Kong Identity Card (HKID), the data of the HKID should be entered. It is necessary to </a:t>
            </a:r>
            <a:r>
              <a:rPr lang="en-US" dirty="0">
                <a:solidFill>
                  <a:srgbClr val="FF0000"/>
                </a:solidFill>
              </a:rPr>
              <a:t>enter the </a:t>
            </a:r>
            <a:r>
              <a:rPr lang="en-US" b="1" dirty="0">
                <a:solidFill>
                  <a:srgbClr val="FF0000"/>
                </a:solidFill>
              </a:rPr>
              <a:t>Date of Issue if using the HKID</a:t>
            </a:r>
            <a:r>
              <a:rPr lang="en-US" dirty="0" smtClean="0">
                <a:solidFill>
                  <a:srgbClr val="FF0000"/>
                </a:solidFill>
              </a:rPr>
              <a:t>.</a:t>
            </a:r>
            <a:endParaRPr lang="en-US" dirty="0">
              <a:solidFill>
                <a:srgbClr val="FF0000"/>
              </a:solidFill>
            </a:endParaRPr>
          </a:p>
          <a:p>
            <a:pPr lvl="1" algn="just"/>
            <a:endParaRPr lang="en-US" dirty="0" smtClean="0"/>
          </a:p>
        </p:txBody>
      </p:sp>
      <p:grpSp>
        <p:nvGrpSpPr>
          <p:cNvPr id="10" name="群組 9"/>
          <p:cNvGrpSpPr/>
          <p:nvPr/>
        </p:nvGrpSpPr>
        <p:grpSpPr>
          <a:xfrm>
            <a:off x="2286807" y="1733175"/>
            <a:ext cx="4570385" cy="1268210"/>
            <a:chOff x="241588" y="4905085"/>
            <a:chExt cx="7085452" cy="1820568"/>
          </a:xfrm>
        </p:grpSpPr>
        <p:pic>
          <p:nvPicPr>
            <p:cNvPr id="8" name="圖片 7"/>
            <p:cNvPicPr>
              <a:picLocks noChangeAspect="1"/>
            </p:cNvPicPr>
            <p:nvPr/>
          </p:nvPicPr>
          <p:blipFill rotWithShape="1">
            <a:blip r:embed="rId3"/>
            <a:srcRect l="12544" t="20566" r="24298" b="50584"/>
            <a:stretch/>
          </p:blipFill>
          <p:spPr>
            <a:xfrm>
              <a:off x="241588" y="4905085"/>
              <a:ext cx="7085452" cy="1820568"/>
            </a:xfrm>
            <a:prstGeom prst="rect">
              <a:avLst/>
            </a:prstGeom>
            <a:ln>
              <a:noFill/>
            </a:ln>
            <a:effectLst>
              <a:outerShdw blurRad="292100" dist="139700" dir="2700000" algn="tl" rotWithShape="0">
                <a:srgbClr val="333333">
                  <a:alpha val="65000"/>
                </a:srgbClr>
              </a:outerShdw>
            </a:effectLst>
          </p:spPr>
        </p:pic>
        <p:sp>
          <p:nvSpPr>
            <p:cNvPr id="20" name="橢圓 19"/>
            <p:cNvSpPr/>
            <p:nvPr/>
          </p:nvSpPr>
          <p:spPr bwMode="auto">
            <a:xfrm>
              <a:off x="2771988" y="4932794"/>
              <a:ext cx="1992518" cy="69725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grpSp>
      <p:sp>
        <p:nvSpPr>
          <p:cNvPr id="21" name="矩形 20"/>
          <p:cNvSpPr/>
          <p:nvPr/>
        </p:nvSpPr>
        <p:spPr>
          <a:xfrm>
            <a:off x="0" y="5372135"/>
            <a:ext cx="7542185" cy="1477328"/>
          </a:xfrm>
          <a:prstGeom prst="rect">
            <a:avLst/>
          </a:prstGeom>
        </p:spPr>
        <p:txBody>
          <a:bodyPr wrap="square">
            <a:spAutoFit/>
          </a:bodyPr>
          <a:lstStyle/>
          <a:p>
            <a:pPr lvl="1" algn="just"/>
            <a:endParaRPr lang="en-US" dirty="0" smtClean="0"/>
          </a:p>
          <a:p>
            <a:pPr marL="742950" lvl="1" indent="-285750" algn="just">
              <a:buFont typeface="Wingdings" panose="05000000000000000000" pitchFamily="2" charset="2"/>
              <a:buChar char="Ø"/>
            </a:pPr>
            <a:r>
              <a:rPr lang="en-US" dirty="0" smtClean="0"/>
              <a:t>If students </a:t>
            </a:r>
            <a:r>
              <a:rPr lang="en-US" dirty="0"/>
              <a:t>are </a:t>
            </a:r>
            <a:r>
              <a:rPr lang="en-US" dirty="0">
                <a:solidFill>
                  <a:srgbClr val="FF0000"/>
                </a:solidFill>
              </a:rPr>
              <a:t>not holders of HKID</a:t>
            </a:r>
            <a:r>
              <a:rPr lang="en-US" dirty="0"/>
              <a:t>, they may put down their information in their Hong Kong Birth Certificate, or other Identity Document </a:t>
            </a:r>
            <a:r>
              <a:rPr lang="en-US" dirty="0">
                <a:solidFill>
                  <a:srgbClr val="FF0000"/>
                </a:solidFill>
              </a:rPr>
              <a:t>(necessary to attach a copy of the other Identity Document)</a:t>
            </a:r>
            <a:endParaRPr lang="en-US" dirty="0" smtClean="0">
              <a:solidFill>
                <a:srgbClr val="FF0000"/>
              </a:solidFill>
            </a:endParaRPr>
          </a:p>
        </p:txBody>
      </p:sp>
    </p:spTree>
    <p:extLst>
      <p:ext uri="{BB962C8B-B14F-4D97-AF65-F5344CB8AC3E}">
        <p14:creationId xmlns:p14="http://schemas.microsoft.com/office/powerpoint/2010/main" val="3279894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1F0AF-ABBA-4DEF-A2CF-41CDC8CBF9BD}" type="slidenum">
              <a:rPr kumimoji="0" lang="en-US" altLang="zh-TW" sz="750" b="0" i="0" u="none" strike="noStrike" kern="1200" cap="none" spc="0" normalizeH="0" baseline="0" noProof="0" smtClean="0">
                <a:ln>
                  <a:noFill/>
                </a:ln>
                <a:solidFill>
                  <a:srgbClr val="000000"/>
                </a:solidFill>
                <a:effectLst/>
                <a:uLnTx/>
                <a:uFillTx/>
                <a:latin typeface="Arial"/>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TW" sz="750" b="0" i="0" u="none" strike="noStrike" kern="1200" cap="none" spc="0" normalizeH="0" baseline="0" noProof="0" dirty="0">
              <a:ln>
                <a:noFill/>
              </a:ln>
              <a:solidFill>
                <a:srgbClr val="000000"/>
              </a:solidFill>
              <a:effectLst/>
              <a:uLnTx/>
              <a:uFillTx/>
              <a:latin typeface="Arial"/>
              <a:ea typeface="新細明體" panose="02020500000000000000" pitchFamily="18" charset="-120"/>
              <a:cs typeface="+mn-cs"/>
            </a:endParaRPr>
          </a:p>
        </p:txBody>
      </p:sp>
      <p:sp>
        <p:nvSpPr>
          <p:cNvPr id="4" name="內容版面配置區 3"/>
          <p:cNvSpPr>
            <a:spLocks noGrp="1"/>
          </p:cNvSpPr>
          <p:nvPr>
            <p:ph idx="1"/>
          </p:nvPr>
        </p:nvSpPr>
        <p:spPr>
          <a:xfrm>
            <a:off x="185083" y="1446589"/>
            <a:ext cx="8752765" cy="4493062"/>
          </a:xfrm>
        </p:spPr>
        <p:txBody>
          <a:bodyPr/>
          <a:lstStyle/>
          <a:p>
            <a:pPr marL="457200" indent="-457200" algn="just">
              <a:buFont typeface="+mj-lt"/>
              <a:buAutoNum type="alphaLcParenR" startAt="2"/>
            </a:pPr>
            <a:r>
              <a:rPr lang="en-US" altLang="zh-HK" b="1" dirty="0" smtClean="0"/>
              <a:t>Infection </a:t>
            </a:r>
            <a:r>
              <a:rPr lang="en-US" altLang="zh-HK" b="1" dirty="0"/>
              <a:t>control </a:t>
            </a:r>
            <a:r>
              <a:rPr lang="en-US" altLang="zh-HK" b="1" dirty="0" smtClean="0"/>
              <a:t>practice</a:t>
            </a:r>
          </a:p>
          <a:p>
            <a:pPr marL="0" indent="0" algn="just">
              <a:buNone/>
            </a:pPr>
            <a:endParaRPr lang="en-US" altLang="zh-HK" sz="1000" b="1" dirty="0" smtClean="0"/>
          </a:p>
          <a:p>
            <a:pPr marL="0" indent="265113" algn="just">
              <a:spcBef>
                <a:spcPts val="0"/>
              </a:spcBef>
              <a:buNone/>
            </a:pPr>
            <a:r>
              <a:rPr lang="en-US" altLang="zh-HK" sz="2000" b="1" dirty="0" err="1" smtClean="0">
                <a:solidFill>
                  <a:srgbClr val="0066FF"/>
                </a:solidFill>
              </a:rPr>
              <a:t>i</a:t>
            </a:r>
            <a:r>
              <a:rPr lang="en-US" altLang="zh-HK" sz="2000" b="1" dirty="0" smtClean="0">
                <a:solidFill>
                  <a:srgbClr val="0066FF"/>
                </a:solidFill>
              </a:rPr>
              <a:t>)  Hand Hygiene - Use of 70-80</a:t>
            </a:r>
            <a:r>
              <a:rPr lang="en-US" altLang="zh-HK" sz="2000" b="1" dirty="0">
                <a:solidFill>
                  <a:srgbClr val="0066FF"/>
                </a:solidFill>
              </a:rPr>
              <a:t>% alcohol-based </a:t>
            </a:r>
            <a:r>
              <a:rPr lang="en-US" altLang="zh-HK" sz="2000" b="1" dirty="0" err="1">
                <a:solidFill>
                  <a:srgbClr val="0066FF"/>
                </a:solidFill>
              </a:rPr>
              <a:t>handrub</a:t>
            </a:r>
            <a:r>
              <a:rPr lang="en-US" altLang="zh-HK" sz="2000" b="1" dirty="0">
                <a:solidFill>
                  <a:srgbClr val="0066FF"/>
                </a:solidFill>
              </a:rPr>
              <a:t> (ABHR</a:t>
            </a:r>
            <a:r>
              <a:rPr lang="en-US" altLang="zh-HK" sz="2000" b="1" dirty="0" smtClean="0">
                <a:solidFill>
                  <a:srgbClr val="0066FF"/>
                </a:solidFill>
              </a:rPr>
              <a:t>)</a:t>
            </a:r>
          </a:p>
          <a:p>
            <a:pPr marL="539750" lvl="1" indent="0" algn="just">
              <a:spcBef>
                <a:spcPts val="0"/>
              </a:spcBef>
              <a:buFont typeface="Wingdings" panose="05000000000000000000" pitchFamily="2" charset="2"/>
              <a:buChar char="Ø"/>
            </a:pPr>
            <a:r>
              <a:rPr lang="en-US" altLang="zh-HK" sz="2000" dirty="0" smtClean="0"/>
              <a:t>  </a:t>
            </a:r>
            <a:r>
              <a:rPr lang="en-US" altLang="zh-HK" sz="1800" dirty="0" smtClean="0"/>
              <a:t>when hands are </a:t>
            </a:r>
            <a:r>
              <a:rPr lang="en-US" altLang="zh-HK" sz="1800" i="1" dirty="0" smtClean="0">
                <a:solidFill>
                  <a:srgbClr val="FF0000"/>
                </a:solidFill>
              </a:rPr>
              <a:t>not visibly soiled.</a:t>
            </a:r>
            <a:endParaRPr lang="en-US" altLang="zh-HK" sz="1800" i="1" dirty="0">
              <a:solidFill>
                <a:srgbClr val="FF0000"/>
              </a:solidFill>
            </a:endParaRPr>
          </a:p>
          <a:p>
            <a:pPr marL="539750" lvl="1" indent="0" algn="just">
              <a:spcBef>
                <a:spcPts val="0"/>
              </a:spcBef>
              <a:buFont typeface="Wingdings" panose="05000000000000000000" pitchFamily="2" charset="2"/>
              <a:buChar char="Ø"/>
            </a:pPr>
            <a:r>
              <a:rPr lang="en-US" altLang="zh-HK" sz="1800" dirty="0" smtClean="0"/>
              <a:t>  ABHR should be in </a:t>
            </a:r>
            <a:r>
              <a:rPr lang="en-US" altLang="zh-HK" sz="1800" dirty="0"/>
              <a:t>original </a:t>
            </a:r>
            <a:r>
              <a:rPr lang="en-US" altLang="zh-HK" sz="1800" dirty="0" smtClean="0"/>
              <a:t>packing &amp; </a:t>
            </a:r>
          </a:p>
          <a:p>
            <a:pPr marL="895350" lvl="1" indent="-355600" algn="just">
              <a:spcBef>
                <a:spcPts val="0"/>
              </a:spcBef>
              <a:buNone/>
            </a:pPr>
            <a:r>
              <a:rPr lang="en-US" altLang="zh-HK" sz="1800" dirty="0"/>
              <a:t> </a:t>
            </a:r>
            <a:r>
              <a:rPr lang="en-US" altLang="zh-HK" sz="1800" dirty="0" smtClean="0"/>
              <a:t>    not expired.</a:t>
            </a:r>
            <a:endParaRPr lang="en-US" altLang="zh-HK" sz="1800" dirty="0"/>
          </a:p>
          <a:p>
            <a:pPr marL="0" indent="0" algn="just">
              <a:buNone/>
            </a:pPr>
            <a:endParaRPr lang="en-US" altLang="zh-HK" sz="1000" dirty="0"/>
          </a:p>
          <a:p>
            <a:pPr marL="0" indent="265113" algn="just">
              <a:buNone/>
            </a:pPr>
            <a:r>
              <a:rPr lang="en-US" altLang="zh-HK" sz="2000" b="1" dirty="0" smtClean="0">
                <a:solidFill>
                  <a:srgbClr val="0066FF"/>
                </a:solidFill>
              </a:rPr>
              <a:t>ii)  Hand </a:t>
            </a:r>
            <a:r>
              <a:rPr lang="en-US" altLang="zh-HK" sz="2000" b="1" dirty="0">
                <a:solidFill>
                  <a:srgbClr val="0066FF"/>
                </a:solidFill>
              </a:rPr>
              <a:t>Hygiene - Use </a:t>
            </a:r>
            <a:r>
              <a:rPr lang="en-US" altLang="zh-HK" sz="2000" b="1" dirty="0" smtClean="0">
                <a:solidFill>
                  <a:srgbClr val="0066FF"/>
                </a:solidFill>
              </a:rPr>
              <a:t>of gloves</a:t>
            </a:r>
          </a:p>
          <a:p>
            <a:pPr marL="895350" indent="-355600" algn="just">
              <a:spcBef>
                <a:spcPts val="0"/>
              </a:spcBef>
              <a:buFont typeface="Wingdings" panose="05000000000000000000" pitchFamily="2" charset="2"/>
              <a:buChar char="Ø"/>
            </a:pPr>
            <a:r>
              <a:rPr lang="en-US" altLang="zh-HK" sz="1800" dirty="0" smtClean="0"/>
              <a:t>Wearing </a:t>
            </a:r>
            <a:r>
              <a:rPr lang="en-US" altLang="zh-HK" sz="1800" dirty="0"/>
              <a:t>surgical gloves </a:t>
            </a:r>
            <a:r>
              <a:rPr lang="en-US" altLang="zh-HK" sz="1800" i="1" dirty="0">
                <a:solidFill>
                  <a:srgbClr val="FF0000"/>
                </a:solidFill>
              </a:rPr>
              <a:t>cannot replace hand </a:t>
            </a:r>
            <a:r>
              <a:rPr lang="en-US" altLang="zh-HK" sz="1800" i="1" dirty="0" smtClean="0">
                <a:solidFill>
                  <a:srgbClr val="FF0000"/>
                </a:solidFill>
              </a:rPr>
              <a:t>hygiene</a:t>
            </a:r>
            <a:r>
              <a:rPr lang="en-US" altLang="zh-HK" sz="1800" i="1" dirty="0"/>
              <a:t>.</a:t>
            </a:r>
            <a:r>
              <a:rPr lang="en-US" altLang="zh-HK" sz="1800" i="1" dirty="0" smtClean="0"/>
              <a:t> </a:t>
            </a:r>
            <a:endParaRPr lang="en-US" altLang="zh-HK" sz="1800" i="1" dirty="0"/>
          </a:p>
          <a:p>
            <a:pPr marL="895350" indent="-355600" algn="just">
              <a:spcBef>
                <a:spcPts val="0"/>
              </a:spcBef>
              <a:buFont typeface="Wingdings" panose="05000000000000000000" pitchFamily="2" charset="2"/>
              <a:buChar char="Ø"/>
            </a:pPr>
            <a:r>
              <a:rPr lang="en-US" altLang="zh-HK" sz="1800" dirty="0" smtClean="0"/>
              <a:t>If </a:t>
            </a:r>
            <a:r>
              <a:rPr lang="en-US" altLang="zh-HK" sz="1800" dirty="0"/>
              <a:t>surgical gloves are used, they should be </a:t>
            </a:r>
            <a:r>
              <a:rPr lang="en-US" altLang="zh-HK" sz="1800" i="1" dirty="0">
                <a:solidFill>
                  <a:srgbClr val="FF0000"/>
                </a:solidFill>
              </a:rPr>
              <a:t>changed</a:t>
            </a:r>
            <a:r>
              <a:rPr lang="en-US" altLang="zh-HK" sz="1800" dirty="0"/>
              <a:t> before each </a:t>
            </a:r>
            <a:r>
              <a:rPr lang="en-US" altLang="zh-HK" sz="1800" dirty="0" smtClean="0"/>
              <a:t>vaccination. </a:t>
            </a:r>
            <a:endParaRPr lang="en-US" altLang="zh-HK" sz="1800" dirty="0"/>
          </a:p>
          <a:p>
            <a:pPr marL="895350" indent="-355600" algn="just">
              <a:spcBef>
                <a:spcPts val="0"/>
              </a:spcBef>
              <a:buFont typeface="Wingdings" panose="05000000000000000000" pitchFamily="2" charset="2"/>
              <a:buChar char="Ø"/>
            </a:pPr>
            <a:r>
              <a:rPr lang="en-US" altLang="zh-HK" sz="1800" dirty="0" smtClean="0"/>
              <a:t>Hand hygiene </a:t>
            </a:r>
            <a:r>
              <a:rPr lang="en-US" altLang="zh-HK" sz="1800" dirty="0"/>
              <a:t>should also be performed </a:t>
            </a:r>
            <a:r>
              <a:rPr lang="en-US" altLang="zh-HK" sz="1800" i="1" dirty="0">
                <a:solidFill>
                  <a:srgbClr val="FF0000"/>
                </a:solidFill>
              </a:rPr>
              <a:t>before putting on </a:t>
            </a:r>
            <a:r>
              <a:rPr lang="en-US" altLang="zh-HK" sz="1800" dirty="0"/>
              <a:t>and </a:t>
            </a:r>
            <a:r>
              <a:rPr lang="en-US" altLang="zh-HK" sz="1800" i="1" dirty="0">
                <a:solidFill>
                  <a:srgbClr val="FF0000"/>
                </a:solidFill>
              </a:rPr>
              <a:t>after taking off </a:t>
            </a:r>
            <a:r>
              <a:rPr lang="en-US" altLang="zh-HK" sz="1800" dirty="0"/>
              <a:t>the </a:t>
            </a:r>
            <a:r>
              <a:rPr lang="en-US" altLang="zh-HK" sz="1800" dirty="0" smtClean="0"/>
              <a:t>gloves.</a:t>
            </a:r>
          </a:p>
          <a:p>
            <a:pPr marL="895350" indent="-355600" algn="just">
              <a:spcBef>
                <a:spcPts val="0"/>
              </a:spcBef>
              <a:buFont typeface="Wingdings" panose="05000000000000000000" pitchFamily="2" charset="2"/>
              <a:buChar char="Ø"/>
            </a:pPr>
            <a:r>
              <a:rPr lang="en-US" altLang="zh-HK" sz="1800" dirty="0" smtClean="0"/>
              <a:t>Wear gloves </a:t>
            </a:r>
            <a:r>
              <a:rPr lang="en-US" altLang="zh-HK" sz="1800" dirty="0"/>
              <a:t>when administering the </a:t>
            </a:r>
            <a:r>
              <a:rPr lang="en-US" altLang="zh-HK" sz="1800" dirty="0" smtClean="0"/>
              <a:t>LAIV</a:t>
            </a:r>
            <a:endParaRPr lang="zh-HK" altLang="en-US" sz="2000" dirty="0"/>
          </a:p>
        </p:txBody>
      </p:sp>
      <p:sp>
        <p:nvSpPr>
          <p:cNvPr id="6" name="標題 1"/>
          <p:cNvSpPr txBox="1">
            <a:spLocks/>
          </p:cNvSpPr>
          <p:nvPr/>
        </p:nvSpPr>
        <p:spPr bwMode="auto">
          <a:xfrm>
            <a:off x="185083" y="460109"/>
            <a:ext cx="8229600" cy="63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r>
              <a:rPr lang="en-US" altLang="zh-HK" sz="2800" b="1" kern="0" dirty="0" smtClean="0">
                <a:solidFill>
                  <a:srgbClr val="0070C0"/>
                </a:solidFill>
                <a:latin typeface="+mn-lt"/>
                <a:cs typeface="Times New Roman" panose="02020603050405020304" pitchFamily="18" charset="0"/>
              </a:rPr>
              <a:t>4. Vaccination procedures</a:t>
            </a:r>
            <a:endParaRPr lang="zh-HK" altLang="en-US" sz="2800" b="1" kern="0" dirty="0">
              <a:solidFill>
                <a:srgbClr val="0070C0"/>
              </a:solidFill>
              <a:latin typeface="+mn-lt"/>
              <a:cs typeface="Times New Roman" panose="02020603050405020304" pitchFamily="18" charset="0"/>
            </a:endParaRPr>
          </a:p>
        </p:txBody>
      </p:sp>
      <p:pic>
        <p:nvPicPr>
          <p:cNvPr id="7" name="圖片 6"/>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7081229" y="2616599"/>
            <a:ext cx="1856619" cy="1243790"/>
          </a:xfrm>
          <a:prstGeom prst="rect">
            <a:avLst/>
          </a:prstGeom>
        </p:spPr>
      </p:pic>
    </p:spTree>
    <p:extLst>
      <p:ext uri="{BB962C8B-B14F-4D97-AF65-F5344CB8AC3E}">
        <p14:creationId xmlns:p14="http://schemas.microsoft.com/office/powerpoint/2010/main" val="2151791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85083" y="1462242"/>
            <a:ext cx="8757460" cy="4525963"/>
          </a:xfrm>
        </p:spPr>
        <p:txBody>
          <a:bodyPr/>
          <a:lstStyle/>
          <a:p>
            <a:pPr marL="457200" indent="-457200" algn="just">
              <a:buFont typeface="+mj-lt"/>
              <a:buAutoNum type="alphaLcParenR" startAt="2"/>
            </a:pPr>
            <a:r>
              <a:rPr lang="en-US" altLang="zh-HK" b="1" dirty="0" smtClean="0"/>
              <a:t>Infection </a:t>
            </a:r>
            <a:r>
              <a:rPr lang="en-US" altLang="zh-HK" b="1" dirty="0"/>
              <a:t>control </a:t>
            </a:r>
            <a:r>
              <a:rPr lang="en-US" altLang="zh-HK" b="1" dirty="0" smtClean="0"/>
              <a:t>practice</a:t>
            </a:r>
          </a:p>
          <a:p>
            <a:pPr marL="0" indent="0" algn="just">
              <a:buNone/>
            </a:pPr>
            <a:endParaRPr lang="en-US" altLang="zh-HK" sz="1000" b="1" dirty="0" smtClean="0"/>
          </a:p>
          <a:p>
            <a:pPr marL="0" indent="0" algn="just">
              <a:buNone/>
            </a:pPr>
            <a:r>
              <a:rPr lang="en-US" altLang="zh-HK" sz="1800" b="1" dirty="0">
                <a:solidFill>
                  <a:srgbClr val="0066FF"/>
                </a:solidFill>
              </a:rPr>
              <a:t> </a:t>
            </a:r>
            <a:r>
              <a:rPr lang="en-US" altLang="zh-HK" sz="1800" b="1" dirty="0" smtClean="0">
                <a:solidFill>
                  <a:srgbClr val="0066FF"/>
                </a:solidFill>
              </a:rPr>
              <a:t>   iii)   </a:t>
            </a:r>
            <a:r>
              <a:rPr lang="en-US" altLang="zh-HK" sz="2000" b="1" dirty="0" smtClean="0">
                <a:solidFill>
                  <a:srgbClr val="0066FF"/>
                </a:solidFill>
              </a:rPr>
              <a:t>Hand Hygiene Technique</a:t>
            </a:r>
          </a:p>
          <a:p>
            <a:pPr marL="0" indent="0" algn="just">
              <a:buNone/>
            </a:pPr>
            <a:endParaRPr lang="en-US" altLang="zh-HK" sz="800" b="1" dirty="0" smtClean="0">
              <a:solidFill>
                <a:srgbClr val="0066FF"/>
              </a:solidFill>
            </a:endParaRPr>
          </a:p>
          <a:p>
            <a:pPr marL="685800" indent="-55563" algn="just"/>
            <a:r>
              <a:rPr lang="en-US" altLang="zh-HK" sz="1800" dirty="0" smtClean="0"/>
              <a:t>    Rub </a:t>
            </a:r>
            <a:r>
              <a:rPr lang="en-US" altLang="zh-HK" sz="1800" dirty="0"/>
              <a:t>all hand surfaces (</a:t>
            </a:r>
            <a:r>
              <a:rPr lang="en-US" altLang="zh-HK" sz="1800" b="1" dirty="0">
                <a:solidFill>
                  <a:srgbClr val="FF0000"/>
                </a:solidFill>
              </a:rPr>
              <a:t>7 steps</a:t>
            </a:r>
            <a:r>
              <a:rPr lang="en-US" altLang="zh-HK" sz="1800" dirty="0"/>
              <a:t>) including </a:t>
            </a:r>
          </a:p>
          <a:p>
            <a:pPr marL="685800" lvl="1" indent="301625" algn="just">
              <a:spcBef>
                <a:spcPts val="0"/>
              </a:spcBef>
              <a:buFont typeface="+mj-lt"/>
              <a:buAutoNum type="arabicPeriod"/>
            </a:pPr>
            <a:r>
              <a:rPr lang="en-US" altLang="zh-HK" sz="1800" dirty="0"/>
              <a:t>Palms </a:t>
            </a:r>
          </a:p>
          <a:p>
            <a:pPr marL="685800" lvl="1" indent="301625" algn="just">
              <a:spcBef>
                <a:spcPts val="0"/>
              </a:spcBef>
              <a:buFont typeface="+mj-lt"/>
              <a:buAutoNum type="arabicPeriod"/>
            </a:pPr>
            <a:r>
              <a:rPr lang="en-US" altLang="zh-HK" sz="1800" dirty="0"/>
              <a:t>Back of hands</a:t>
            </a:r>
          </a:p>
          <a:p>
            <a:pPr marL="685800" lvl="1" indent="301625" algn="just">
              <a:spcBef>
                <a:spcPts val="0"/>
              </a:spcBef>
              <a:buFont typeface="+mj-lt"/>
              <a:buAutoNum type="arabicPeriod"/>
            </a:pPr>
            <a:r>
              <a:rPr lang="en-US" altLang="zh-HK" sz="1800" dirty="0"/>
              <a:t>Between fingers </a:t>
            </a:r>
          </a:p>
          <a:p>
            <a:pPr marL="685800" lvl="1" indent="301625" algn="just">
              <a:spcBef>
                <a:spcPts val="0"/>
              </a:spcBef>
              <a:buFont typeface="+mj-lt"/>
              <a:buAutoNum type="arabicPeriod"/>
            </a:pPr>
            <a:r>
              <a:rPr lang="en-US" altLang="zh-HK" sz="1800" dirty="0"/>
              <a:t>Back of fingers</a:t>
            </a:r>
          </a:p>
          <a:p>
            <a:pPr marL="685800" lvl="1" indent="301625" algn="just">
              <a:spcBef>
                <a:spcPts val="0"/>
              </a:spcBef>
              <a:buFont typeface="+mj-lt"/>
              <a:buAutoNum type="arabicPeriod"/>
            </a:pPr>
            <a:r>
              <a:rPr lang="en-US" altLang="zh-HK" sz="1800" dirty="0"/>
              <a:t>Thumbs</a:t>
            </a:r>
          </a:p>
          <a:p>
            <a:pPr marL="685800" lvl="1" indent="301625" algn="just">
              <a:spcBef>
                <a:spcPts val="0"/>
              </a:spcBef>
              <a:buFont typeface="+mj-lt"/>
              <a:buAutoNum type="arabicPeriod"/>
            </a:pPr>
            <a:r>
              <a:rPr lang="en-US" altLang="zh-HK" sz="1800" dirty="0"/>
              <a:t>Finger tips </a:t>
            </a:r>
          </a:p>
          <a:p>
            <a:pPr marL="685800" lvl="1" indent="301625" algn="just">
              <a:spcBef>
                <a:spcPts val="0"/>
              </a:spcBef>
              <a:buFont typeface="+mj-lt"/>
              <a:buAutoNum type="arabicPeriod"/>
            </a:pPr>
            <a:r>
              <a:rPr lang="en-US" altLang="zh-HK" sz="1800" dirty="0" smtClean="0"/>
              <a:t>Wrists</a:t>
            </a:r>
          </a:p>
          <a:p>
            <a:pPr marL="630238" indent="0" algn="just">
              <a:buNone/>
            </a:pPr>
            <a:endParaRPr lang="en-US" altLang="zh-HK" sz="1000" dirty="0" smtClean="0"/>
          </a:p>
          <a:p>
            <a:pPr marL="630238" indent="0" algn="just">
              <a:buNone/>
            </a:pPr>
            <a:r>
              <a:rPr lang="en-US" altLang="zh-HK" sz="1800" dirty="0" smtClean="0"/>
              <a:t>Rub for at least </a:t>
            </a:r>
            <a:r>
              <a:rPr lang="en-US" altLang="zh-HK" sz="1800" b="1" dirty="0" smtClean="0">
                <a:solidFill>
                  <a:srgbClr val="FF0000"/>
                </a:solidFill>
              </a:rPr>
              <a:t>20 seconds </a:t>
            </a:r>
            <a:r>
              <a:rPr lang="en-US" altLang="zh-HK" sz="1800" dirty="0" smtClean="0"/>
              <a:t>until hands are </a:t>
            </a:r>
            <a:r>
              <a:rPr lang="en-US" altLang="zh-HK" sz="1800" b="1" dirty="0" smtClean="0">
                <a:solidFill>
                  <a:srgbClr val="FF0000"/>
                </a:solidFill>
              </a:rPr>
              <a:t>dry </a:t>
            </a:r>
            <a:r>
              <a:rPr lang="en-US" altLang="zh-HK" sz="1800" dirty="0" smtClean="0"/>
              <a:t>before and after vaccination. </a:t>
            </a:r>
          </a:p>
          <a:p>
            <a:pPr marL="0" indent="0" algn="just">
              <a:buNone/>
            </a:pPr>
            <a:endParaRPr lang="en-US" altLang="zh-HK" sz="1000" dirty="0"/>
          </a:p>
          <a:p>
            <a:pPr algn="just"/>
            <a:endParaRPr lang="en-US" dirty="0"/>
          </a:p>
        </p:txBody>
      </p:sp>
      <p:sp>
        <p:nvSpPr>
          <p:cNvPr id="4" name="投影片編號版面配置區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16</a:t>
            </a:fld>
            <a:endParaRPr lang="en-US" altLang="zh-TW" dirty="0">
              <a:solidFill>
                <a:srgbClr val="000000"/>
              </a:solidFill>
            </a:endParaRPr>
          </a:p>
        </p:txBody>
      </p:sp>
      <p:pic>
        <p:nvPicPr>
          <p:cNvPr id="5" name="圖片 4"/>
          <p:cNvPicPr>
            <a:picLocks noChangeAspect="1"/>
          </p:cNvPicPr>
          <p:nvPr/>
        </p:nvPicPr>
        <p:blipFill rotWithShape="1">
          <a:blip r:embed="rId3" cstate="email">
            <a:extLst>
              <a:ext uri="{28A0092B-C50C-407E-A947-70E740481C1C}">
                <a14:useLocalDpi xmlns:a14="http://schemas.microsoft.com/office/drawing/2010/main"/>
              </a:ext>
            </a:extLst>
          </a:blip>
          <a:srcRect l="7787" t="8380" r="5346" b="10318"/>
          <a:stretch/>
        </p:blipFill>
        <p:spPr>
          <a:xfrm>
            <a:off x="5907300" y="1417638"/>
            <a:ext cx="2663396" cy="3519181"/>
          </a:xfrm>
          <a:prstGeom prst="rect">
            <a:avLst/>
          </a:prstGeom>
        </p:spPr>
      </p:pic>
      <p:sp>
        <p:nvSpPr>
          <p:cNvPr id="7" name="標題 1"/>
          <p:cNvSpPr txBox="1">
            <a:spLocks/>
          </p:cNvSpPr>
          <p:nvPr/>
        </p:nvSpPr>
        <p:spPr bwMode="auto">
          <a:xfrm>
            <a:off x="185083" y="460109"/>
            <a:ext cx="8229600" cy="63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r>
              <a:rPr lang="en-US" altLang="zh-HK" sz="2800" b="1" kern="0" dirty="0" smtClean="0">
                <a:solidFill>
                  <a:srgbClr val="0070C0"/>
                </a:solidFill>
                <a:latin typeface="+mn-lt"/>
                <a:cs typeface="Times New Roman" panose="02020603050405020304" pitchFamily="18" charset="0"/>
              </a:rPr>
              <a:t>4. Vaccination procedures</a:t>
            </a:r>
            <a:endParaRPr lang="zh-HK" altLang="en-US" sz="2800" b="1" kern="0" dirty="0">
              <a:solidFill>
                <a:srgbClr val="0070C0"/>
              </a:solidFill>
              <a:latin typeface="+mn-lt"/>
              <a:cs typeface="Times New Roman" panose="02020603050405020304" pitchFamily="18" charset="0"/>
            </a:endParaRPr>
          </a:p>
        </p:txBody>
      </p:sp>
    </p:spTree>
    <p:extLst>
      <p:ext uri="{BB962C8B-B14F-4D97-AF65-F5344CB8AC3E}">
        <p14:creationId xmlns:p14="http://schemas.microsoft.com/office/powerpoint/2010/main" val="385746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1F0AF-ABBA-4DEF-A2CF-41CDC8CBF9BD}" type="slidenum">
              <a:rPr kumimoji="0" lang="en-US" altLang="zh-TW" sz="750" b="0" i="0" u="none" strike="noStrike" kern="1200" cap="none" spc="0" normalizeH="0" baseline="0" noProof="0" smtClean="0">
                <a:ln>
                  <a:noFill/>
                </a:ln>
                <a:solidFill>
                  <a:srgbClr val="000000"/>
                </a:solidFill>
                <a:effectLst/>
                <a:uLnTx/>
                <a:uFillTx/>
                <a:latin typeface="Arial"/>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zh-TW" sz="750" b="0" i="0" u="none" strike="noStrike" kern="1200" cap="none" spc="0" normalizeH="0" baseline="0" noProof="0" dirty="0">
              <a:ln>
                <a:noFill/>
              </a:ln>
              <a:solidFill>
                <a:srgbClr val="000000"/>
              </a:solidFill>
              <a:effectLst/>
              <a:uLnTx/>
              <a:uFillTx/>
              <a:latin typeface="Arial"/>
              <a:ea typeface="新細明體" panose="02020500000000000000" pitchFamily="18" charset="-120"/>
              <a:cs typeface="+mn-cs"/>
            </a:endParaRPr>
          </a:p>
        </p:txBody>
      </p:sp>
      <p:sp>
        <p:nvSpPr>
          <p:cNvPr id="4" name="內容版面配置區 3"/>
          <p:cNvSpPr>
            <a:spLocks noGrp="1"/>
          </p:cNvSpPr>
          <p:nvPr>
            <p:ph idx="1"/>
          </p:nvPr>
        </p:nvSpPr>
        <p:spPr>
          <a:xfrm>
            <a:off x="397016" y="1390701"/>
            <a:ext cx="5272886" cy="4525963"/>
          </a:xfrm>
        </p:spPr>
        <p:txBody>
          <a:bodyPr/>
          <a:lstStyle/>
          <a:p>
            <a:pPr marL="457200" indent="-457200" algn="just">
              <a:lnSpc>
                <a:spcPct val="150000"/>
              </a:lnSpc>
              <a:spcBef>
                <a:spcPts val="0"/>
              </a:spcBef>
              <a:buFont typeface="+mj-lt"/>
              <a:buAutoNum type="alphaLcParenR" startAt="2"/>
            </a:pPr>
            <a:r>
              <a:rPr lang="en-US" altLang="zh-HK" b="1" dirty="0" smtClean="0"/>
              <a:t>Infection </a:t>
            </a:r>
            <a:r>
              <a:rPr lang="en-US" altLang="zh-HK" b="1" dirty="0"/>
              <a:t>control </a:t>
            </a:r>
            <a:r>
              <a:rPr lang="en-US" altLang="zh-HK" b="1" dirty="0" smtClean="0"/>
              <a:t>practice</a:t>
            </a:r>
          </a:p>
          <a:p>
            <a:pPr marL="0" indent="0" algn="just">
              <a:lnSpc>
                <a:spcPct val="150000"/>
              </a:lnSpc>
              <a:spcBef>
                <a:spcPts val="0"/>
              </a:spcBef>
              <a:buNone/>
            </a:pPr>
            <a:endParaRPr lang="en-US" altLang="zh-HK" sz="1000" b="1" dirty="0" smtClean="0"/>
          </a:p>
          <a:p>
            <a:pPr marL="715963" indent="-715963" algn="just">
              <a:spcBef>
                <a:spcPts val="0"/>
              </a:spcBef>
              <a:buNone/>
            </a:pPr>
            <a:r>
              <a:rPr lang="en-US" altLang="zh-HK" sz="2000" b="1" dirty="0" smtClean="0">
                <a:solidFill>
                  <a:srgbClr val="0066FF"/>
                </a:solidFill>
              </a:rPr>
              <a:t>    iv) Skin Disinfection (for IIV) &amp; After Care</a:t>
            </a:r>
          </a:p>
          <a:p>
            <a:pPr algn="just">
              <a:spcBef>
                <a:spcPts val="0"/>
              </a:spcBef>
            </a:pPr>
            <a:endParaRPr lang="en-US" altLang="zh-HK" sz="1000" b="1" dirty="0" smtClean="0">
              <a:solidFill>
                <a:srgbClr val="0066FF"/>
              </a:solidFill>
            </a:endParaRPr>
          </a:p>
          <a:p>
            <a:pPr marL="895350" indent="-265113" algn="just">
              <a:spcBef>
                <a:spcPts val="0"/>
              </a:spcBef>
            </a:pPr>
            <a:r>
              <a:rPr lang="en-US" altLang="zh-HK" sz="1800" dirty="0" smtClean="0"/>
              <a:t>Use a </a:t>
            </a:r>
            <a:r>
              <a:rPr lang="en-US" altLang="zh-HK" sz="1800" dirty="0" smtClean="0">
                <a:solidFill>
                  <a:srgbClr val="FF0000"/>
                </a:solidFill>
              </a:rPr>
              <a:t>sterile alcohol pad </a:t>
            </a:r>
            <a:r>
              <a:rPr lang="en-US" altLang="zh-HK" sz="1800" dirty="0" smtClean="0"/>
              <a:t>for skin   disinfection before vaccination.</a:t>
            </a:r>
          </a:p>
          <a:p>
            <a:pPr marL="895350" indent="-265113" algn="just">
              <a:spcBef>
                <a:spcPts val="0"/>
              </a:spcBef>
            </a:pPr>
            <a:endParaRPr lang="en-US" altLang="zh-HK" sz="1200" dirty="0" smtClean="0"/>
          </a:p>
          <a:p>
            <a:pPr marL="895350" indent="-265113" algn="just">
              <a:spcBef>
                <a:spcPts val="0"/>
              </a:spcBef>
            </a:pPr>
            <a:r>
              <a:rPr lang="en-US" altLang="zh-HK" sz="1800" dirty="0" smtClean="0"/>
              <a:t>Wipe </a:t>
            </a:r>
            <a:r>
              <a:rPr lang="en-US" altLang="zh-HK" sz="1800" dirty="0"/>
              <a:t>the </a:t>
            </a:r>
            <a:r>
              <a:rPr lang="en-US" altLang="zh-HK" sz="1800" dirty="0" smtClean="0"/>
              <a:t>area </a:t>
            </a:r>
            <a:r>
              <a:rPr lang="en-US" altLang="zh-HK" sz="1800" dirty="0"/>
              <a:t>from the </a:t>
            </a:r>
            <a:r>
              <a:rPr lang="en-US" altLang="zh-HK" sz="1800" dirty="0" err="1"/>
              <a:t>centre</a:t>
            </a:r>
            <a:r>
              <a:rPr lang="en-US" altLang="zh-HK" sz="1800" dirty="0"/>
              <a:t> of the injection </a:t>
            </a:r>
            <a:r>
              <a:rPr lang="en-US" altLang="zh-HK" sz="1800" dirty="0" smtClean="0"/>
              <a:t>site </a:t>
            </a:r>
            <a:r>
              <a:rPr lang="en-US" altLang="zh-HK" sz="1800" dirty="0"/>
              <a:t>outwards, without going over the same </a:t>
            </a:r>
            <a:r>
              <a:rPr lang="en-US" altLang="zh-HK" sz="1800" dirty="0" smtClean="0"/>
              <a:t>area.</a:t>
            </a:r>
          </a:p>
          <a:p>
            <a:pPr indent="373063" algn="just">
              <a:spcBef>
                <a:spcPts val="0"/>
              </a:spcBef>
            </a:pPr>
            <a:endParaRPr lang="en-US" altLang="zh-HK" sz="1200" dirty="0"/>
          </a:p>
          <a:p>
            <a:pPr marL="895350" indent="-265113" algn="just">
              <a:spcBef>
                <a:spcPts val="0"/>
              </a:spcBef>
            </a:pPr>
            <a:r>
              <a:rPr lang="en-US" altLang="zh-HK" sz="1800" dirty="0"/>
              <a:t>U</a:t>
            </a:r>
            <a:r>
              <a:rPr lang="en-US" altLang="zh-HK" sz="1800" dirty="0" smtClean="0"/>
              <a:t>se </a:t>
            </a:r>
            <a:r>
              <a:rPr lang="en-US" altLang="zh-HK" sz="1800" dirty="0">
                <a:solidFill>
                  <a:srgbClr val="FF0000"/>
                </a:solidFill>
              </a:rPr>
              <a:t>a new </a:t>
            </a:r>
            <a:r>
              <a:rPr lang="en-US" altLang="zh-HK" sz="1800" dirty="0" smtClean="0">
                <a:solidFill>
                  <a:srgbClr val="FF0000"/>
                </a:solidFill>
              </a:rPr>
              <a:t>clean gauze / cotton wool </a:t>
            </a:r>
            <a:r>
              <a:rPr lang="en-US" altLang="zh-HK" sz="1800" dirty="0">
                <a:solidFill>
                  <a:srgbClr val="FF0000"/>
                </a:solidFill>
              </a:rPr>
              <a:t>ball </a:t>
            </a:r>
            <a:r>
              <a:rPr lang="en-US" altLang="zh-HK" sz="1800" dirty="0"/>
              <a:t>for post vaccination compression of injection </a:t>
            </a:r>
            <a:r>
              <a:rPr lang="en-US" altLang="zh-HK" sz="1800" dirty="0" smtClean="0"/>
              <a:t>site.</a:t>
            </a:r>
            <a:endParaRPr lang="en-US" altLang="zh-HK" sz="1800" dirty="0"/>
          </a:p>
          <a:p>
            <a:pPr algn="just">
              <a:lnSpc>
                <a:spcPct val="150000"/>
              </a:lnSpc>
              <a:spcBef>
                <a:spcPts val="0"/>
              </a:spcBef>
            </a:pPr>
            <a:endParaRPr lang="en-US" altLang="zh-HK" sz="2000" dirty="0"/>
          </a:p>
          <a:p>
            <a:pPr algn="just">
              <a:lnSpc>
                <a:spcPct val="150000"/>
              </a:lnSpc>
              <a:spcBef>
                <a:spcPts val="0"/>
              </a:spcBef>
            </a:pPr>
            <a:endParaRPr lang="zh-HK" altLang="en-US" sz="2000" dirty="0"/>
          </a:p>
        </p:txBody>
      </p:sp>
      <p:sp>
        <p:nvSpPr>
          <p:cNvPr id="5" name="標題 1"/>
          <p:cNvSpPr txBox="1">
            <a:spLocks/>
          </p:cNvSpPr>
          <p:nvPr/>
        </p:nvSpPr>
        <p:spPr bwMode="auto">
          <a:xfrm>
            <a:off x="0" y="552029"/>
            <a:ext cx="8229600" cy="63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r>
              <a:rPr lang="en-US" altLang="zh-HK" sz="2800" b="1" kern="0" dirty="0" smtClean="0">
                <a:solidFill>
                  <a:srgbClr val="0070C0"/>
                </a:solidFill>
                <a:latin typeface="+mn-lt"/>
                <a:cs typeface="Times New Roman" panose="02020603050405020304" pitchFamily="18" charset="0"/>
              </a:rPr>
              <a:t>4. Vaccination procedures (for IIV)</a:t>
            </a:r>
            <a:endParaRPr lang="zh-HK" altLang="en-US" sz="2800" b="1" kern="0" dirty="0">
              <a:latin typeface="+mn-lt"/>
              <a:cs typeface="Times New Roman" panose="02020603050405020304" pitchFamily="18" charset="0"/>
            </a:endParaRPr>
          </a:p>
        </p:txBody>
      </p:sp>
      <p:pic>
        <p:nvPicPr>
          <p:cNvPr id="6" name="圖片 5"/>
          <p:cNvPicPr/>
          <p:nvPr/>
        </p:nvPicPr>
        <p:blipFill>
          <a:blip r:embed="rId3">
            <a:extLst>
              <a:ext uri="{28A0092B-C50C-407E-A947-70E740481C1C}">
                <a14:useLocalDpi xmlns:a14="http://schemas.microsoft.com/office/drawing/2010/main" val="0"/>
              </a:ext>
            </a:extLst>
          </a:blip>
          <a:srcRect/>
          <a:stretch>
            <a:fillRect/>
          </a:stretch>
        </p:blipFill>
        <p:spPr bwMode="auto">
          <a:xfrm>
            <a:off x="5838074" y="1989317"/>
            <a:ext cx="2999296" cy="3328733"/>
          </a:xfrm>
          <a:prstGeom prst="rect">
            <a:avLst/>
          </a:prstGeom>
          <a:noFill/>
          <a:ln>
            <a:noFill/>
          </a:ln>
        </p:spPr>
      </p:pic>
    </p:spTree>
    <p:extLst>
      <p:ext uri="{BB962C8B-B14F-4D97-AF65-F5344CB8AC3E}">
        <p14:creationId xmlns:p14="http://schemas.microsoft.com/office/powerpoint/2010/main" val="449800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1F0AF-ABBA-4DEF-A2CF-41CDC8CBF9BD}" type="slidenum">
              <a:rPr kumimoji="0" lang="en-US" altLang="zh-TW" sz="750" b="0" i="0" u="none" strike="noStrike" kern="1200" cap="none" spc="0" normalizeH="0" baseline="0" noProof="0" smtClean="0">
                <a:ln>
                  <a:noFill/>
                </a:ln>
                <a:solidFill>
                  <a:srgbClr val="000000"/>
                </a:solidFill>
                <a:effectLst/>
                <a:uLnTx/>
                <a:uFillTx/>
                <a:latin typeface="Arial"/>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zh-TW" sz="750" b="0" i="0" u="none" strike="noStrike" kern="1200" cap="none" spc="0" normalizeH="0" baseline="0" noProof="0" dirty="0">
              <a:ln>
                <a:noFill/>
              </a:ln>
              <a:solidFill>
                <a:srgbClr val="000000"/>
              </a:solidFill>
              <a:effectLst/>
              <a:uLnTx/>
              <a:uFillTx/>
              <a:latin typeface="Arial"/>
              <a:ea typeface="新細明體" panose="02020500000000000000" pitchFamily="18" charset="-120"/>
              <a:cs typeface="+mn-cs"/>
            </a:endParaRPr>
          </a:p>
        </p:txBody>
      </p:sp>
      <p:sp>
        <p:nvSpPr>
          <p:cNvPr id="4" name="內容版面配置區 3"/>
          <p:cNvSpPr>
            <a:spLocks noGrp="1"/>
          </p:cNvSpPr>
          <p:nvPr>
            <p:ph idx="1"/>
          </p:nvPr>
        </p:nvSpPr>
        <p:spPr>
          <a:xfrm>
            <a:off x="280086" y="1439177"/>
            <a:ext cx="6417275" cy="5238915"/>
          </a:xfrm>
        </p:spPr>
        <p:txBody>
          <a:bodyPr/>
          <a:lstStyle/>
          <a:p>
            <a:pPr marL="457200" indent="-457200">
              <a:lnSpc>
                <a:spcPct val="150000"/>
              </a:lnSpc>
              <a:spcBef>
                <a:spcPts val="0"/>
              </a:spcBef>
              <a:buFont typeface="+mj-lt"/>
              <a:buAutoNum type="alphaLcParenR" startAt="2"/>
            </a:pPr>
            <a:r>
              <a:rPr lang="en-US" altLang="zh-HK" b="1" dirty="0" smtClean="0"/>
              <a:t>Infection </a:t>
            </a:r>
            <a:r>
              <a:rPr lang="en-US" altLang="zh-HK" b="1" dirty="0"/>
              <a:t>control </a:t>
            </a:r>
            <a:r>
              <a:rPr lang="en-US" altLang="zh-HK" b="1" dirty="0" smtClean="0"/>
              <a:t>practice</a:t>
            </a:r>
            <a:br>
              <a:rPr lang="en-US" altLang="zh-HK" b="1" dirty="0" smtClean="0"/>
            </a:br>
            <a:endParaRPr lang="en-US" altLang="zh-HK" sz="1200" b="1" dirty="0" smtClean="0"/>
          </a:p>
          <a:p>
            <a:pPr marL="0" indent="0" algn="just">
              <a:spcBef>
                <a:spcPts val="0"/>
              </a:spcBef>
              <a:buNone/>
            </a:pPr>
            <a:r>
              <a:rPr lang="en-US" altLang="zh-HK" sz="2000" b="1" dirty="0" smtClean="0">
                <a:solidFill>
                  <a:srgbClr val="0066FF"/>
                </a:solidFill>
              </a:rPr>
              <a:t>    v) Wear mask &amp; gloves, proper hand hygiene</a:t>
            </a:r>
          </a:p>
          <a:p>
            <a:pPr marL="895350" indent="-265113" algn="just">
              <a:spcBef>
                <a:spcPts val="0"/>
              </a:spcBef>
            </a:pPr>
            <a:r>
              <a:rPr lang="en-US" altLang="zh-HK" sz="1600" dirty="0" smtClean="0"/>
              <a:t>LAIV </a:t>
            </a:r>
            <a:r>
              <a:rPr lang="en-US" altLang="zh-HK" sz="1600" dirty="0"/>
              <a:t>administration </a:t>
            </a:r>
            <a:r>
              <a:rPr lang="en-US" altLang="zh-HK" sz="1600" dirty="0">
                <a:solidFill>
                  <a:srgbClr val="FF0000"/>
                </a:solidFill>
              </a:rPr>
              <a:t>is not considered as an aerosol-generating procedure</a:t>
            </a:r>
            <a:r>
              <a:rPr lang="en-US" altLang="zh-HK" sz="1600" dirty="0"/>
              <a:t>. </a:t>
            </a:r>
            <a:r>
              <a:rPr lang="en-US" altLang="zh-HK" sz="1600" dirty="0" smtClean="0"/>
              <a:t>(N95 </a:t>
            </a:r>
            <a:r>
              <a:rPr lang="en-US" altLang="zh-HK" sz="1600" dirty="0"/>
              <a:t>or higher-level respirator is not </a:t>
            </a:r>
            <a:r>
              <a:rPr lang="en-US" altLang="zh-HK" sz="1600" dirty="0" smtClean="0"/>
              <a:t>necessary)</a:t>
            </a:r>
            <a:endParaRPr lang="en-US" altLang="zh-HK" sz="1600" dirty="0"/>
          </a:p>
          <a:p>
            <a:pPr marL="895350" indent="-265113" algn="just">
              <a:spcBef>
                <a:spcPts val="0"/>
              </a:spcBef>
            </a:pPr>
            <a:r>
              <a:rPr lang="en-US" altLang="zh-HK" sz="1600" dirty="0" smtClean="0"/>
              <a:t>Vaccination </a:t>
            </a:r>
            <a:r>
              <a:rPr lang="en-US" altLang="zh-HK" sz="1600" dirty="0"/>
              <a:t>teams should </a:t>
            </a:r>
            <a:r>
              <a:rPr lang="en-US" altLang="zh-HK" sz="1600" dirty="0">
                <a:solidFill>
                  <a:srgbClr val="FF0000"/>
                </a:solidFill>
              </a:rPr>
              <a:t>wear surgical mask and gloves</a:t>
            </a:r>
            <a:r>
              <a:rPr lang="en-US" altLang="zh-HK" sz="1600" dirty="0"/>
              <a:t> when administering the </a:t>
            </a:r>
            <a:r>
              <a:rPr lang="en-US" altLang="zh-HK" sz="1600" dirty="0" smtClean="0"/>
              <a:t>LAIV.</a:t>
            </a:r>
            <a:endParaRPr lang="en-US" altLang="zh-HK" sz="1600" dirty="0"/>
          </a:p>
          <a:p>
            <a:pPr marL="895350" indent="-265113" algn="just">
              <a:spcBef>
                <a:spcPts val="0"/>
              </a:spcBef>
            </a:pPr>
            <a:r>
              <a:rPr lang="en-US" altLang="zh-HK" sz="1600" dirty="0" smtClean="0"/>
              <a:t>The </a:t>
            </a:r>
            <a:r>
              <a:rPr lang="en-US" altLang="zh-HK" sz="1600" dirty="0">
                <a:solidFill>
                  <a:srgbClr val="FF0000"/>
                </a:solidFill>
              </a:rPr>
              <a:t>gloves should be changed after administration of LAIV</a:t>
            </a:r>
            <a:r>
              <a:rPr lang="en-US" altLang="zh-HK" sz="1600" dirty="0"/>
              <a:t> to each </a:t>
            </a:r>
            <a:r>
              <a:rPr lang="en-US" altLang="zh-HK" sz="1600" dirty="0" smtClean="0"/>
              <a:t>student.</a:t>
            </a:r>
            <a:endParaRPr lang="en-US" altLang="zh-HK" sz="1600" dirty="0"/>
          </a:p>
          <a:p>
            <a:pPr marL="895350" indent="-265113" algn="just">
              <a:spcBef>
                <a:spcPts val="0"/>
              </a:spcBef>
            </a:pPr>
            <a:r>
              <a:rPr lang="en-US" altLang="zh-HK" sz="1600" dirty="0" smtClean="0"/>
              <a:t>Perform </a:t>
            </a:r>
            <a:r>
              <a:rPr lang="en-US" altLang="zh-HK" sz="1600" dirty="0">
                <a:solidFill>
                  <a:srgbClr val="FF0000"/>
                </a:solidFill>
              </a:rPr>
              <a:t>hand hygiene </a:t>
            </a:r>
            <a:r>
              <a:rPr lang="en-US" altLang="zh-HK" sz="1600" dirty="0"/>
              <a:t>after removing the previous gloves, and before wearing the new </a:t>
            </a:r>
            <a:r>
              <a:rPr lang="en-US" altLang="zh-HK" sz="1600" dirty="0" smtClean="0"/>
              <a:t>gloves.</a:t>
            </a:r>
          </a:p>
          <a:p>
            <a:pPr marL="895350" indent="-265113" algn="just">
              <a:spcBef>
                <a:spcPts val="0"/>
              </a:spcBef>
            </a:pPr>
            <a:r>
              <a:rPr lang="en-US" altLang="zh-TW" sz="1600" dirty="0">
                <a:solidFill>
                  <a:srgbClr val="000000"/>
                </a:solidFill>
              </a:rPr>
              <a:t>During nasal spray vaccine administration when mask is temporarily taken off, maintain social distance of at least </a:t>
            </a:r>
            <a:r>
              <a:rPr lang="en-US" altLang="zh-TW" sz="1600" dirty="0">
                <a:solidFill>
                  <a:srgbClr val="FF0000"/>
                </a:solidFill>
              </a:rPr>
              <a:t>1.5 </a:t>
            </a:r>
            <a:r>
              <a:rPr lang="en-US" altLang="zh-TW" sz="1600" dirty="0" smtClean="0">
                <a:solidFill>
                  <a:srgbClr val="FF0000"/>
                </a:solidFill>
              </a:rPr>
              <a:t>m.</a:t>
            </a:r>
          </a:p>
          <a:p>
            <a:pPr marL="895350" indent="-265113" algn="just">
              <a:spcBef>
                <a:spcPts val="0"/>
              </a:spcBef>
            </a:pPr>
            <a:r>
              <a:rPr lang="en-US" altLang="zh-TW" sz="1600" dirty="0">
                <a:solidFill>
                  <a:srgbClr val="000000"/>
                </a:solidFill>
              </a:rPr>
              <a:t>After the procedure, practice hand hygiene and wear mask as soon as </a:t>
            </a:r>
            <a:r>
              <a:rPr lang="en-US" altLang="zh-TW" sz="1600" dirty="0" smtClean="0">
                <a:solidFill>
                  <a:srgbClr val="000000"/>
                </a:solidFill>
              </a:rPr>
              <a:t>practicable.</a:t>
            </a:r>
            <a:endParaRPr lang="en-US" altLang="zh-HK" sz="1600" dirty="0"/>
          </a:p>
          <a:p>
            <a:pPr marL="895350" indent="-265113" algn="just">
              <a:spcBef>
                <a:spcPts val="0"/>
              </a:spcBef>
            </a:pPr>
            <a:endParaRPr lang="en-US" altLang="zh-HK" sz="1600" dirty="0"/>
          </a:p>
          <a:p>
            <a:pPr marL="0" indent="0" algn="just">
              <a:buNone/>
            </a:pPr>
            <a:r>
              <a:rPr lang="en-US" altLang="zh-HK" sz="1100" dirty="0" smtClean="0"/>
              <a:t>                 According </a:t>
            </a:r>
            <a:r>
              <a:rPr lang="en-US" altLang="zh-HK" sz="1100" dirty="0"/>
              <a:t>to CDC </a:t>
            </a:r>
            <a:r>
              <a:rPr lang="en-US" altLang="zh-HK" sz="1100" kern="1200" dirty="0">
                <a:latin typeface="Arial" charset="0"/>
                <a:ea typeface="新細明體" pitchFamily="18" charset="-120"/>
              </a:rPr>
              <a:t>(</a:t>
            </a:r>
            <a:r>
              <a:rPr lang="en-US" altLang="zh-HK" sz="1100" u="sng" kern="1200" dirty="0">
                <a:latin typeface="Arial" charset="0"/>
                <a:ea typeface="新細明體" pitchFamily="18" charset="-120"/>
              </a:rPr>
              <a:t>https://www.cdc.gov/vaccines/pandemic-guidance/index.html</a:t>
            </a:r>
            <a:r>
              <a:rPr lang="en-US" altLang="zh-HK" sz="1100" kern="1200" dirty="0" smtClean="0">
                <a:latin typeface="Arial" charset="0"/>
                <a:ea typeface="新細明體" pitchFamily="18" charset="-120"/>
              </a:rPr>
              <a:t>)</a:t>
            </a:r>
            <a:endParaRPr lang="en-US" altLang="zh-HK" sz="1100" kern="1200" dirty="0">
              <a:latin typeface="Arial" charset="0"/>
              <a:ea typeface="新細明體" pitchFamily="18" charset="-120"/>
            </a:endParaRPr>
          </a:p>
          <a:p>
            <a:pPr algn="just">
              <a:lnSpc>
                <a:spcPct val="150000"/>
              </a:lnSpc>
              <a:spcBef>
                <a:spcPts val="0"/>
              </a:spcBef>
            </a:pPr>
            <a:endParaRPr lang="zh-HK" altLang="en-US" sz="2000" dirty="0"/>
          </a:p>
        </p:txBody>
      </p:sp>
      <p:sp>
        <p:nvSpPr>
          <p:cNvPr id="5" name="標題 1"/>
          <p:cNvSpPr txBox="1">
            <a:spLocks/>
          </p:cNvSpPr>
          <p:nvPr/>
        </p:nvSpPr>
        <p:spPr bwMode="auto">
          <a:xfrm>
            <a:off x="0" y="552029"/>
            <a:ext cx="8229600" cy="63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r>
              <a:rPr lang="en-US" altLang="zh-HK" sz="2800" b="1" kern="0" dirty="0" smtClean="0">
                <a:solidFill>
                  <a:srgbClr val="0070C0"/>
                </a:solidFill>
                <a:latin typeface="+mn-lt"/>
                <a:cs typeface="Times New Roman" panose="02020603050405020304" pitchFamily="18" charset="0"/>
              </a:rPr>
              <a:t>4. Vaccination procedures (for LAIV)</a:t>
            </a:r>
            <a:endParaRPr lang="zh-HK" altLang="en-US" sz="2800" b="1" kern="0" dirty="0">
              <a:latin typeface="+mn-lt"/>
              <a:cs typeface="Times New Roman" panose="02020603050405020304" pitchFamily="18" charset="0"/>
            </a:endParaRPr>
          </a:p>
        </p:txBody>
      </p:sp>
      <p:pic>
        <p:nvPicPr>
          <p:cNvPr id="2" name="圖片 1"/>
          <p:cNvPicPr>
            <a:picLocks noChangeAspect="1"/>
          </p:cNvPicPr>
          <p:nvPr/>
        </p:nvPicPr>
        <p:blipFill rotWithShape="1">
          <a:blip r:embed="rId3" cstate="email">
            <a:extLst>
              <a:ext uri="{28A0092B-C50C-407E-A947-70E740481C1C}">
                <a14:useLocalDpi xmlns:a14="http://schemas.microsoft.com/office/drawing/2010/main"/>
              </a:ext>
            </a:extLst>
          </a:blip>
          <a:srcRect l="24150" t="16775" r="18027"/>
          <a:stretch/>
        </p:blipFill>
        <p:spPr>
          <a:xfrm>
            <a:off x="6697361" y="3623943"/>
            <a:ext cx="2586681" cy="1907178"/>
          </a:xfrm>
          <a:prstGeom prst="rect">
            <a:avLst/>
          </a:prstGeom>
        </p:spPr>
      </p:pic>
      <p:pic>
        <p:nvPicPr>
          <p:cNvPr id="6" name="Picture 2" descr="Medical Grade Powder Free Nitrile Gloves"/>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77888" y="1439177"/>
            <a:ext cx="1825625" cy="182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26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1F0AF-ABBA-4DEF-A2CF-41CDC8CBF9BD}" type="slidenum">
              <a:rPr kumimoji="0" lang="en-US" altLang="zh-TW" sz="750" b="0" i="0" u="none" strike="noStrike" kern="1200" cap="none" spc="0" normalizeH="0" baseline="0" noProof="0" smtClean="0">
                <a:ln>
                  <a:noFill/>
                </a:ln>
                <a:solidFill>
                  <a:srgbClr val="000000"/>
                </a:solidFill>
                <a:effectLst/>
                <a:uLnTx/>
                <a:uFillTx/>
                <a:latin typeface="Arial"/>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zh-TW" sz="750" b="0" i="0" u="none" strike="noStrike" kern="1200" cap="none" spc="0" normalizeH="0" baseline="0" noProof="0" dirty="0">
              <a:ln>
                <a:noFill/>
              </a:ln>
              <a:solidFill>
                <a:srgbClr val="000000"/>
              </a:solidFill>
              <a:effectLst/>
              <a:uLnTx/>
              <a:uFillTx/>
              <a:latin typeface="Arial"/>
              <a:ea typeface="新細明體" panose="02020500000000000000" pitchFamily="18" charset="-120"/>
              <a:cs typeface="+mn-cs"/>
            </a:endParaRPr>
          </a:p>
        </p:txBody>
      </p:sp>
      <p:sp>
        <p:nvSpPr>
          <p:cNvPr id="4" name="內容版面配置區 3"/>
          <p:cNvSpPr>
            <a:spLocks noGrp="1"/>
          </p:cNvSpPr>
          <p:nvPr>
            <p:ph idx="1"/>
          </p:nvPr>
        </p:nvSpPr>
        <p:spPr>
          <a:xfrm>
            <a:off x="657698" y="920713"/>
            <a:ext cx="8387242" cy="5743156"/>
          </a:xfrm>
        </p:spPr>
        <p:txBody>
          <a:bodyPr/>
          <a:lstStyle/>
          <a:p>
            <a:pPr marL="457200" indent="-457200" algn="just">
              <a:spcBef>
                <a:spcPts val="0"/>
              </a:spcBef>
              <a:buFont typeface="+mj-lt"/>
              <a:buAutoNum type="alphaLcParenR" startAt="3"/>
            </a:pPr>
            <a:r>
              <a:rPr lang="en-US" altLang="zh-HK" sz="2200" b="1" dirty="0" smtClean="0"/>
              <a:t>Vaccination</a:t>
            </a:r>
          </a:p>
          <a:p>
            <a:pPr marL="0" indent="0" algn="just">
              <a:spcBef>
                <a:spcPts val="0"/>
              </a:spcBef>
              <a:buNone/>
            </a:pPr>
            <a:endParaRPr lang="en-US" altLang="zh-HK" sz="1000" dirty="0"/>
          </a:p>
          <a:p>
            <a:pPr algn="just">
              <a:spcBef>
                <a:spcPts val="0"/>
              </a:spcBef>
            </a:pPr>
            <a:endParaRPr lang="en-US" altLang="zh-HK" sz="800" dirty="0" smtClean="0"/>
          </a:p>
          <a:p>
            <a:pPr marL="268288" indent="-268288" algn="just">
              <a:spcBef>
                <a:spcPts val="0"/>
              </a:spcBef>
            </a:pPr>
            <a:r>
              <a:rPr lang="en-US" altLang="zh-HK" sz="1600" dirty="0" smtClean="0"/>
              <a:t>Check the recommendation (</a:t>
            </a:r>
            <a:r>
              <a:rPr lang="en-US" altLang="zh-HK" sz="1600" b="1" i="1" dirty="0" smtClean="0">
                <a:solidFill>
                  <a:srgbClr val="FF0000"/>
                </a:solidFill>
              </a:rPr>
              <a:t>in drug insert</a:t>
            </a:r>
            <a:r>
              <a:rPr lang="en-US" altLang="zh-HK" sz="1600" dirty="0" smtClean="0"/>
              <a:t>), vaccine dosage, damage, contamination and expiry date. </a:t>
            </a:r>
          </a:p>
          <a:p>
            <a:pPr marL="268288" indent="-268288" algn="just">
              <a:spcBef>
                <a:spcPts val="0"/>
              </a:spcBef>
            </a:pPr>
            <a:endParaRPr lang="en-US" altLang="zh-HK" sz="1600" dirty="0" smtClean="0"/>
          </a:p>
          <a:p>
            <a:pPr algn="just">
              <a:spcBef>
                <a:spcPts val="0"/>
              </a:spcBef>
            </a:pPr>
            <a:r>
              <a:rPr lang="en-US" altLang="zh-HK" sz="1600" b="1" dirty="0" smtClean="0">
                <a:solidFill>
                  <a:srgbClr val="FF0000"/>
                </a:solidFill>
              </a:rPr>
              <a:t>3 checks</a:t>
            </a:r>
            <a:r>
              <a:rPr lang="en-US" altLang="zh-HK" sz="1600" dirty="0" smtClean="0">
                <a:solidFill>
                  <a:srgbClr val="FF0000"/>
                </a:solidFill>
              </a:rPr>
              <a:t>: </a:t>
            </a:r>
          </a:p>
          <a:p>
            <a:pPr marL="685800" lvl="1" indent="-342900" algn="just">
              <a:spcBef>
                <a:spcPts val="0"/>
              </a:spcBef>
              <a:buFont typeface="+mj-lt"/>
              <a:buAutoNum type="arabicPeriod"/>
            </a:pPr>
            <a:r>
              <a:rPr lang="en-US" altLang="zh-HK" sz="1600" dirty="0" smtClean="0"/>
              <a:t>When </a:t>
            </a:r>
            <a:r>
              <a:rPr lang="en-US" altLang="zh-HK" sz="1600" dirty="0"/>
              <a:t>taking out the vaccine from </a:t>
            </a:r>
            <a:r>
              <a:rPr lang="en-US" altLang="zh-HK" sz="1600" dirty="0" smtClean="0"/>
              <a:t>storage</a:t>
            </a:r>
          </a:p>
          <a:p>
            <a:pPr marL="685800" lvl="1" indent="-342900" algn="just">
              <a:spcBef>
                <a:spcPts val="0"/>
              </a:spcBef>
              <a:buFont typeface="+mj-lt"/>
              <a:buAutoNum type="arabicPeriod"/>
            </a:pPr>
            <a:r>
              <a:rPr lang="en-US" altLang="zh-HK" sz="1600" dirty="0" smtClean="0"/>
              <a:t>Before </a:t>
            </a:r>
            <a:r>
              <a:rPr lang="en-US" altLang="zh-HK" sz="1600" dirty="0"/>
              <a:t>preparing the vaccine </a:t>
            </a:r>
            <a:r>
              <a:rPr lang="en-US" altLang="zh-HK" sz="1600" dirty="0" smtClean="0"/>
              <a:t> </a:t>
            </a:r>
          </a:p>
          <a:p>
            <a:pPr marL="685800" lvl="1" indent="-342900" algn="just">
              <a:spcBef>
                <a:spcPts val="0"/>
              </a:spcBef>
              <a:buFont typeface="+mj-lt"/>
              <a:buAutoNum type="arabicPeriod"/>
            </a:pPr>
            <a:r>
              <a:rPr lang="en-US" altLang="zh-HK" sz="1600" dirty="0" smtClean="0"/>
              <a:t>Before </a:t>
            </a:r>
            <a:r>
              <a:rPr lang="en-US" altLang="zh-HK" sz="1600" dirty="0"/>
              <a:t>administering the vaccine </a:t>
            </a:r>
            <a:endParaRPr lang="en-US" altLang="zh-HK" sz="1600" dirty="0" smtClean="0"/>
          </a:p>
          <a:p>
            <a:pPr marL="685800" lvl="1" indent="-342900" algn="just">
              <a:spcBef>
                <a:spcPts val="0"/>
              </a:spcBef>
              <a:buFont typeface="+mj-lt"/>
              <a:buAutoNum type="arabicPeriod"/>
            </a:pPr>
            <a:endParaRPr lang="en-US" altLang="zh-HK" sz="1600" dirty="0"/>
          </a:p>
          <a:p>
            <a:pPr algn="just">
              <a:spcBef>
                <a:spcPts val="0"/>
              </a:spcBef>
            </a:pPr>
            <a:r>
              <a:rPr lang="en-US" altLang="zh-HK" sz="1600" b="1" dirty="0" smtClean="0">
                <a:solidFill>
                  <a:srgbClr val="FF0000"/>
                </a:solidFill>
              </a:rPr>
              <a:t>7 </a:t>
            </a:r>
            <a:r>
              <a:rPr lang="en-US" altLang="zh-HK" sz="1600" b="1" dirty="0">
                <a:solidFill>
                  <a:srgbClr val="FF0000"/>
                </a:solidFill>
              </a:rPr>
              <a:t>rights: </a:t>
            </a:r>
          </a:p>
          <a:p>
            <a:pPr marL="685800" lvl="1" indent="-342900" algn="just">
              <a:spcBef>
                <a:spcPts val="0"/>
              </a:spcBef>
              <a:buFont typeface="+mj-lt"/>
              <a:buAutoNum type="arabicPeriod"/>
            </a:pPr>
            <a:r>
              <a:rPr lang="en-US" altLang="zh-HK" sz="1600" dirty="0" smtClean="0"/>
              <a:t>Recipient</a:t>
            </a:r>
            <a:endParaRPr lang="en-US" altLang="zh-HK" sz="1600" dirty="0"/>
          </a:p>
          <a:p>
            <a:pPr marL="685800" lvl="1" indent="-342900" algn="just">
              <a:spcBef>
                <a:spcPts val="0"/>
              </a:spcBef>
              <a:buFont typeface="+mj-lt"/>
              <a:buAutoNum type="arabicPeriod"/>
            </a:pPr>
            <a:r>
              <a:rPr lang="en-US" altLang="zh-HK" sz="1600" dirty="0" smtClean="0"/>
              <a:t>Vaccine </a:t>
            </a:r>
            <a:endParaRPr lang="en-US" altLang="zh-HK" sz="1600" dirty="0"/>
          </a:p>
          <a:p>
            <a:pPr marL="685800" lvl="1" indent="-342900" algn="just">
              <a:spcBef>
                <a:spcPts val="0"/>
              </a:spcBef>
              <a:buFont typeface="+mj-lt"/>
              <a:buAutoNum type="arabicPeriod"/>
            </a:pPr>
            <a:r>
              <a:rPr lang="en-US" altLang="zh-HK" sz="1600" dirty="0" smtClean="0"/>
              <a:t>Time </a:t>
            </a:r>
            <a:r>
              <a:rPr lang="en-US" altLang="zh-HK" sz="1600" dirty="0"/>
              <a:t>(e.g. correct age, correct interval, vaccine not expired</a:t>
            </a:r>
            <a:r>
              <a:rPr lang="en-US" altLang="zh-HK" sz="1600" dirty="0" smtClean="0"/>
              <a:t>)</a:t>
            </a:r>
            <a:endParaRPr lang="en-US" altLang="zh-HK" sz="1600" dirty="0"/>
          </a:p>
          <a:p>
            <a:pPr marL="685800" lvl="1" indent="-342900" algn="just">
              <a:spcBef>
                <a:spcPts val="0"/>
              </a:spcBef>
              <a:buFont typeface="+mj-lt"/>
              <a:buAutoNum type="arabicPeriod"/>
            </a:pPr>
            <a:r>
              <a:rPr lang="en-US" altLang="zh-HK" sz="1600" dirty="0" smtClean="0"/>
              <a:t>Dosage</a:t>
            </a:r>
            <a:endParaRPr lang="en-US" altLang="zh-HK" sz="1600" dirty="0"/>
          </a:p>
          <a:p>
            <a:pPr marL="685800" lvl="1" indent="-342900" algn="just">
              <a:spcBef>
                <a:spcPts val="0"/>
              </a:spcBef>
              <a:buFont typeface="+mj-lt"/>
              <a:buAutoNum type="arabicPeriod"/>
            </a:pPr>
            <a:r>
              <a:rPr lang="en-US" altLang="zh-HK" sz="1600" dirty="0" smtClean="0"/>
              <a:t>Route</a:t>
            </a:r>
            <a:r>
              <a:rPr lang="en-US" altLang="zh-HK" sz="1600" dirty="0"/>
              <a:t>, needle length and technique </a:t>
            </a:r>
            <a:r>
              <a:rPr lang="en-US" altLang="zh-HK" sz="1600" dirty="0" smtClean="0"/>
              <a:t>(refer </a:t>
            </a:r>
            <a:r>
              <a:rPr lang="en-US" altLang="zh-HK" sz="1600" dirty="0"/>
              <a:t>to </a:t>
            </a:r>
            <a:r>
              <a:rPr lang="en-US" altLang="zh-HK" sz="1600" dirty="0" smtClean="0"/>
              <a:t>drug </a:t>
            </a:r>
            <a:r>
              <a:rPr lang="en-US" altLang="zh-HK" sz="1600" dirty="0"/>
              <a:t>inserts</a:t>
            </a:r>
            <a:r>
              <a:rPr lang="en-US" altLang="zh-HK" sz="1600" dirty="0" smtClean="0"/>
              <a:t>)</a:t>
            </a:r>
            <a:endParaRPr lang="en-US" altLang="zh-HK" sz="1600" dirty="0"/>
          </a:p>
          <a:p>
            <a:pPr marL="685800" lvl="1" indent="-342900" algn="just">
              <a:spcBef>
                <a:spcPts val="0"/>
              </a:spcBef>
              <a:buFont typeface="+mj-lt"/>
              <a:buAutoNum type="arabicPeriod"/>
            </a:pPr>
            <a:r>
              <a:rPr lang="en-US" altLang="zh-TW" sz="1600" dirty="0" smtClean="0"/>
              <a:t>Injection </a:t>
            </a:r>
            <a:r>
              <a:rPr lang="en-US" altLang="zh-HK" sz="1600" dirty="0" smtClean="0"/>
              <a:t>Site</a:t>
            </a:r>
            <a:endParaRPr lang="en-US" altLang="zh-HK" sz="1600" dirty="0"/>
          </a:p>
          <a:p>
            <a:pPr marL="685800" lvl="1" indent="-342900" algn="just">
              <a:spcBef>
                <a:spcPts val="0"/>
              </a:spcBef>
              <a:buFont typeface="+mj-lt"/>
              <a:buAutoNum type="arabicPeriod"/>
            </a:pPr>
            <a:r>
              <a:rPr lang="en-US" altLang="zh-HK" sz="1600" dirty="0" smtClean="0"/>
              <a:t>Documentation</a:t>
            </a:r>
          </a:p>
          <a:p>
            <a:pPr marL="685800" lvl="1" indent="-342900" algn="just">
              <a:spcBef>
                <a:spcPts val="0"/>
              </a:spcBef>
              <a:buFont typeface="+mj-lt"/>
              <a:buAutoNum type="arabicPeriod"/>
            </a:pPr>
            <a:endParaRPr lang="en-US" altLang="zh-HK" sz="1600" dirty="0"/>
          </a:p>
          <a:p>
            <a:pPr algn="just"/>
            <a:r>
              <a:rPr lang="en-US" altLang="zh-HK" sz="1600" dirty="0"/>
              <a:t>Keep the vaccinated students under </a:t>
            </a:r>
            <a:r>
              <a:rPr lang="en-US" altLang="zh-HK" sz="1600" b="1" dirty="0">
                <a:solidFill>
                  <a:srgbClr val="FF0000"/>
                </a:solidFill>
              </a:rPr>
              <a:t>observation for at least 15 </a:t>
            </a:r>
            <a:r>
              <a:rPr lang="en-US" altLang="zh-HK" sz="1600" b="1" dirty="0" smtClean="0">
                <a:solidFill>
                  <a:srgbClr val="FF0000"/>
                </a:solidFill>
              </a:rPr>
              <a:t>minutes.</a:t>
            </a:r>
            <a:endParaRPr lang="en-US" altLang="zh-HK" sz="1600" b="1" dirty="0">
              <a:solidFill>
                <a:srgbClr val="FF0000"/>
              </a:solidFill>
            </a:endParaRPr>
          </a:p>
          <a:p>
            <a:pPr algn="just"/>
            <a:endParaRPr lang="zh-HK" altLang="en-US" sz="2000" dirty="0"/>
          </a:p>
        </p:txBody>
      </p:sp>
      <p:sp>
        <p:nvSpPr>
          <p:cNvPr id="5" name="標題 1"/>
          <p:cNvSpPr txBox="1">
            <a:spLocks/>
          </p:cNvSpPr>
          <p:nvPr/>
        </p:nvSpPr>
        <p:spPr bwMode="auto">
          <a:xfrm>
            <a:off x="0" y="286758"/>
            <a:ext cx="8229600" cy="63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r>
              <a:rPr lang="en-US" altLang="zh-HK" sz="2800" b="1" kern="0" dirty="0" smtClean="0">
                <a:solidFill>
                  <a:srgbClr val="0070C0"/>
                </a:solidFill>
                <a:latin typeface="+mn-lt"/>
                <a:cs typeface="Times New Roman" panose="02020603050405020304" pitchFamily="18" charset="0"/>
              </a:rPr>
              <a:t>4. Vaccination procedures</a:t>
            </a:r>
            <a:endParaRPr lang="zh-HK" altLang="en-US" sz="2800" b="1" kern="0" dirty="0">
              <a:latin typeface="+mn-lt"/>
              <a:cs typeface="Times New Roman" panose="02020603050405020304" pitchFamily="18" charset="0"/>
            </a:endParaRPr>
          </a:p>
        </p:txBody>
      </p:sp>
    </p:spTree>
    <p:extLst>
      <p:ext uri="{BB962C8B-B14F-4D97-AF65-F5344CB8AC3E}">
        <p14:creationId xmlns:p14="http://schemas.microsoft.com/office/powerpoint/2010/main" val="939590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2</a:t>
            </a:fld>
            <a:endParaRPr lang="en-US" altLang="zh-TW" dirty="0">
              <a:solidFill>
                <a:srgbClr val="000000"/>
              </a:solidFill>
            </a:endParaRPr>
          </a:p>
        </p:txBody>
      </p:sp>
      <p:sp>
        <p:nvSpPr>
          <p:cNvPr id="5" name="標題 2"/>
          <p:cNvSpPr txBox="1">
            <a:spLocks/>
          </p:cNvSpPr>
          <p:nvPr/>
        </p:nvSpPr>
        <p:spPr bwMode="auto">
          <a:xfrm>
            <a:off x="457199" y="662945"/>
            <a:ext cx="8229600" cy="68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3000" b="1" cap="all">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pPr algn="ctr"/>
            <a:r>
              <a:rPr lang="en-US" sz="3600" kern="0" dirty="0" smtClean="0">
                <a:solidFill>
                  <a:srgbClr val="0070C0"/>
                </a:solidFill>
              </a:rPr>
              <a:t>Rundown</a:t>
            </a:r>
            <a:endParaRPr lang="en-US" sz="3600" kern="0"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92982058"/>
              </p:ext>
            </p:extLst>
          </p:nvPr>
        </p:nvGraphicFramePr>
        <p:xfrm>
          <a:off x="681510" y="1582082"/>
          <a:ext cx="7780979" cy="4386581"/>
        </p:xfrm>
        <a:graphic>
          <a:graphicData uri="http://schemas.openxmlformats.org/drawingml/2006/table">
            <a:tbl>
              <a:tblPr firstRow="1" firstCol="1" bandRow="1">
                <a:tableStyleId>{5C22544A-7EE6-4342-B048-85BDC9FD1C3A}</a:tableStyleId>
              </a:tblPr>
              <a:tblGrid>
                <a:gridCol w="1769365">
                  <a:extLst>
                    <a:ext uri="{9D8B030D-6E8A-4147-A177-3AD203B41FA5}">
                      <a16:colId xmlns:a16="http://schemas.microsoft.com/office/drawing/2014/main" val="1998057909"/>
                    </a:ext>
                  </a:extLst>
                </a:gridCol>
                <a:gridCol w="6011614">
                  <a:extLst>
                    <a:ext uri="{9D8B030D-6E8A-4147-A177-3AD203B41FA5}">
                      <a16:colId xmlns:a16="http://schemas.microsoft.com/office/drawing/2014/main" val="712739493"/>
                    </a:ext>
                  </a:extLst>
                </a:gridCol>
              </a:tblGrid>
              <a:tr h="362146">
                <a:tc>
                  <a:txBody>
                    <a:bodyPr/>
                    <a:lstStyle/>
                    <a:p>
                      <a:pPr algn="ctr">
                        <a:spcAft>
                          <a:spcPts val="0"/>
                        </a:spcAft>
                      </a:pPr>
                      <a:r>
                        <a:rPr lang="en-US" sz="1800" kern="100" dirty="0">
                          <a:solidFill>
                            <a:schemeClr val="tx1"/>
                          </a:solidFill>
                          <a:effectLst/>
                        </a:rPr>
                        <a:t>TIME</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92682" marR="92682" marT="0" marB="0" anchor="ctr"/>
                </a:tc>
                <a:tc>
                  <a:txBody>
                    <a:bodyPr/>
                    <a:lstStyle/>
                    <a:p>
                      <a:pPr algn="ctr">
                        <a:spcAft>
                          <a:spcPts val="0"/>
                        </a:spcAft>
                      </a:pPr>
                      <a:r>
                        <a:rPr lang="en-US" sz="1800" kern="100" dirty="0">
                          <a:solidFill>
                            <a:schemeClr val="tx1"/>
                          </a:solidFill>
                          <a:effectLst/>
                        </a:rPr>
                        <a:t>CONTENTS</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92682" marR="92682" marT="0" marB="0" anchor="ctr"/>
                </a:tc>
                <a:extLst>
                  <a:ext uri="{0D108BD9-81ED-4DB2-BD59-A6C34878D82A}">
                    <a16:rowId xmlns:a16="http://schemas.microsoft.com/office/drawing/2014/main" val="2251513055"/>
                  </a:ext>
                </a:extLst>
              </a:tr>
              <a:tr h="785721">
                <a:tc>
                  <a:txBody>
                    <a:bodyPr/>
                    <a:lstStyle/>
                    <a:p>
                      <a:pPr>
                        <a:spcAft>
                          <a:spcPts val="0"/>
                        </a:spcAft>
                      </a:pPr>
                      <a:r>
                        <a:rPr lang="en-US" sz="1800" kern="10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14:00 - 14:20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800" kern="10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Vaccination Procedures and Logistics Arrangements</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sz="1800" kern="10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(Arrangements on the Vaccination Day)</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593777509"/>
                  </a:ext>
                </a:extLst>
              </a:tr>
              <a:tr h="477998">
                <a:tc>
                  <a:txBody>
                    <a:bodyPr/>
                    <a:lstStyle/>
                    <a:p>
                      <a:pPr>
                        <a:spcAft>
                          <a:spcPts val="0"/>
                        </a:spcAft>
                      </a:pPr>
                      <a:r>
                        <a:rPr lang="en-US" sz="1800" kern="10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14:20 – 14:30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800" kern="100" dirty="0" smtClean="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e-Reply Workflow </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4066009915"/>
                  </a:ext>
                </a:extLst>
              </a:tr>
              <a:tr h="484863">
                <a:tc>
                  <a:txBody>
                    <a:bodyPr/>
                    <a:lstStyle/>
                    <a:p>
                      <a:pPr>
                        <a:spcAft>
                          <a:spcPts val="0"/>
                        </a:spcAft>
                      </a:pPr>
                      <a:r>
                        <a:rPr lang="en-US"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14:30 </a:t>
                      </a:r>
                      <a:r>
                        <a:rPr lang="en-US" sz="1800" kern="100" dirty="0" smtClean="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 14:40</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Student Vaccination List and Claiming of Injection Fees</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71392797"/>
                  </a:ext>
                </a:extLst>
              </a:tr>
              <a:tr h="847867">
                <a:tc>
                  <a:txBody>
                    <a:bodyPr/>
                    <a:lstStyle/>
                    <a:p>
                      <a:pPr>
                        <a:spcAft>
                          <a:spcPts val="0"/>
                        </a:spcAft>
                      </a:pPr>
                      <a:r>
                        <a:rPr lang="en-US" sz="1800" kern="100" dirty="0" smtClean="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14:40 </a:t>
                      </a:r>
                      <a:r>
                        <a:rPr lang="en-US" altLang="zh-HK" sz="1800" kern="100" dirty="0" smtClean="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800" kern="100" dirty="0" smtClean="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15:00</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Vaccine delivery logistic for School </a:t>
                      </a:r>
                      <a:r>
                        <a:rPr lang="en-US" sz="1800" kern="100" dirty="0" err="1">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Programme</a:t>
                      </a:r>
                      <a:r>
                        <a:rPr lang="en-US"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 and </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Preparations for Self-delivery of 2nd Dose Vaccine</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393348701"/>
                  </a:ext>
                </a:extLst>
              </a:tr>
              <a:tr h="713993">
                <a:tc>
                  <a:txBody>
                    <a:bodyPr/>
                    <a:lstStyle/>
                    <a:p>
                      <a:pPr>
                        <a:spcAft>
                          <a:spcPts val="0"/>
                        </a:spcAft>
                      </a:pPr>
                      <a:r>
                        <a:rPr lang="en-US"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15:00 – 15:10</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Clinical Waste Management</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1118413"/>
                  </a:ext>
                </a:extLst>
              </a:tr>
              <a:tr h="713993">
                <a:tc>
                  <a:txBody>
                    <a:bodyPr/>
                    <a:lstStyle/>
                    <a:p>
                      <a:pPr>
                        <a:spcAft>
                          <a:spcPts val="0"/>
                        </a:spcAft>
                      </a:pPr>
                      <a:r>
                        <a:rPr lang="en-US"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15:10 </a:t>
                      </a:r>
                      <a:r>
                        <a:rPr lang="en-US" altLang="zh-HK" sz="1800" kern="100" dirty="0" smtClean="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800" kern="100" dirty="0" smtClean="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15:30</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tabLst>
                          <a:tab pos="1254760" algn="l"/>
                        </a:tabLst>
                      </a:pPr>
                      <a:r>
                        <a:rPr lang="en-US" sz="18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Question &amp; Answer Session</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433898037"/>
                  </a:ext>
                </a:extLst>
              </a:tr>
            </a:tbl>
          </a:graphicData>
        </a:graphic>
      </p:graphicFrame>
    </p:spTree>
    <p:extLst>
      <p:ext uri="{BB962C8B-B14F-4D97-AF65-F5344CB8AC3E}">
        <p14:creationId xmlns:p14="http://schemas.microsoft.com/office/powerpoint/2010/main" val="2226720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654656"/>
            <a:ext cx="8229600" cy="5641846"/>
          </a:xfrm>
        </p:spPr>
        <p:txBody>
          <a:bodyPr/>
          <a:lstStyle/>
          <a:p>
            <a:pPr marL="457200" indent="-457200" algn="just">
              <a:buFont typeface="+mj-lt"/>
              <a:buAutoNum type="alphaLcParenR" startAt="4"/>
            </a:pPr>
            <a:r>
              <a:rPr lang="en-US" altLang="zh-HK" sz="2000" b="1" dirty="0"/>
              <a:t>Documentation after vaccination </a:t>
            </a:r>
            <a:endParaRPr lang="en-US" altLang="zh-HK" sz="2000" b="1" dirty="0" smtClean="0"/>
          </a:p>
          <a:p>
            <a:pPr marL="0" indent="447675" algn="just">
              <a:buNone/>
            </a:pPr>
            <a:r>
              <a:rPr lang="en-US" altLang="zh-HK" sz="1800" b="1" dirty="0" err="1" smtClean="0">
                <a:solidFill>
                  <a:srgbClr val="0066FF"/>
                </a:solidFill>
              </a:rPr>
              <a:t>i</a:t>
            </a:r>
            <a:r>
              <a:rPr lang="en-US" altLang="zh-HK" sz="1800" b="1" dirty="0">
                <a:solidFill>
                  <a:srgbClr val="0066FF"/>
                </a:solidFill>
              </a:rPr>
              <a:t>) </a:t>
            </a:r>
            <a:r>
              <a:rPr lang="en-US" altLang="zh-HK" sz="1800" b="1" dirty="0" smtClean="0">
                <a:solidFill>
                  <a:srgbClr val="0066FF"/>
                </a:solidFill>
              </a:rPr>
              <a:t>   Record </a:t>
            </a:r>
            <a:r>
              <a:rPr lang="en-US" altLang="zh-HK" sz="1800" b="1" dirty="0">
                <a:solidFill>
                  <a:srgbClr val="0066FF"/>
                </a:solidFill>
              </a:rPr>
              <a:t>the vaccination </a:t>
            </a:r>
            <a:r>
              <a:rPr lang="en-US" altLang="zh-HK" sz="1800" b="1" dirty="0" smtClean="0">
                <a:solidFill>
                  <a:srgbClr val="0066FF"/>
                </a:solidFill>
              </a:rPr>
              <a:t>details on the </a:t>
            </a:r>
            <a:r>
              <a:rPr lang="en-US" altLang="zh-HK" sz="1800" b="1" dirty="0">
                <a:solidFill>
                  <a:srgbClr val="0066FF"/>
                </a:solidFill>
              </a:rPr>
              <a:t>consent </a:t>
            </a:r>
            <a:r>
              <a:rPr lang="en-US" altLang="zh-HK" sz="1800" b="1" dirty="0" smtClean="0">
                <a:solidFill>
                  <a:srgbClr val="0066FF"/>
                </a:solidFill>
              </a:rPr>
              <a:t>form</a:t>
            </a:r>
          </a:p>
          <a:p>
            <a:pPr marL="1079500" indent="-274638" algn="just">
              <a:buFont typeface="Arial" panose="020B0604020202020204" pitchFamily="34" charset="0"/>
              <a:buChar char="•"/>
            </a:pPr>
            <a:r>
              <a:rPr lang="en-US" altLang="zh-HK" sz="1600" dirty="0" smtClean="0"/>
              <a:t>Provide </a:t>
            </a:r>
            <a:r>
              <a:rPr lang="en-US" altLang="zh-HK" sz="1600" dirty="0"/>
              <a:t>name and signature </a:t>
            </a:r>
            <a:r>
              <a:rPr lang="en-US" altLang="zh-HK" sz="1600" dirty="0" smtClean="0"/>
              <a:t>of the medical service provider on </a:t>
            </a:r>
            <a:r>
              <a:rPr lang="en-US" altLang="zh-HK" sz="1600" dirty="0"/>
              <a:t>the Consent Form after </a:t>
            </a:r>
            <a:r>
              <a:rPr lang="en-US" altLang="zh-HK" sz="1600" dirty="0" smtClean="0"/>
              <a:t>vaccination.</a:t>
            </a:r>
          </a:p>
          <a:p>
            <a:pPr marL="1079500" indent="-274638" algn="just">
              <a:buFont typeface="Arial" panose="020B0604020202020204" pitchFamily="34" charset="0"/>
              <a:buChar char="•"/>
            </a:pPr>
            <a:r>
              <a:rPr lang="en-US" altLang="zh-HK" sz="1600" dirty="0" smtClean="0"/>
              <a:t>Fill in all information </a:t>
            </a:r>
            <a:r>
              <a:rPr lang="en-US" altLang="zh-HK" sz="1600" dirty="0"/>
              <a:t>in relevant </a:t>
            </a:r>
            <a:r>
              <a:rPr lang="en-US" altLang="zh-HK" sz="1600" dirty="0" smtClean="0"/>
              <a:t>column.</a:t>
            </a:r>
            <a:endParaRPr lang="en-US" altLang="zh-HK" sz="1600" dirty="0"/>
          </a:p>
          <a:p>
            <a:pPr indent="190500" algn="just">
              <a:buNone/>
            </a:pPr>
            <a:endParaRPr lang="en-US" sz="1800" b="1" dirty="0">
              <a:solidFill>
                <a:srgbClr val="0066FF"/>
              </a:solidFill>
            </a:endParaRPr>
          </a:p>
        </p:txBody>
      </p:sp>
      <p:sp>
        <p:nvSpPr>
          <p:cNvPr id="4" name="投影片編號版面配置區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20</a:t>
            </a:fld>
            <a:endParaRPr lang="en-US" altLang="zh-TW" dirty="0">
              <a:solidFill>
                <a:srgbClr val="000000"/>
              </a:solidFill>
            </a:endParaRPr>
          </a:p>
        </p:txBody>
      </p:sp>
      <p:sp>
        <p:nvSpPr>
          <p:cNvPr id="5" name="標題 1"/>
          <p:cNvSpPr txBox="1">
            <a:spLocks noGrp="1"/>
          </p:cNvSpPr>
          <p:nvPr>
            <p:ph type="title"/>
          </p:nvPr>
        </p:nvSpPr>
        <p:spPr bwMode="auto">
          <a:xfrm>
            <a:off x="457200" y="-111887"/>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r>
              <a:rPr lang="en-US" altLang="zh-HK" sz="2800" b="1" kern="0" dirty="0" smtClean="0">
                <a:solidFill>
                  <a:srgbClr val="0070C0"/>
                </a:solidFill>
                <a:latin typeface="+mn-lt"/>
                <a:cs typeface="Times New Roman" panose="02020603050405020304" pitchFamily="18" charset="0"/>
              </a:rPr>
              <a:t>4. Vaccination procedures</a:t>
            </a:r>
            <a:endParaRPr lang="zh-HK" altLang="en-US" sz="2800" b="1" kern="0" dirty="0">
              <a:latin typeface="+mn-lt"/>
              <a:cs typeface="Times New Roman" panose="02020603050405020304" pitchFamily="18" charset="0"/>
            </a:endParaRPr>
          </a:p>
        </p:txBody>
      </p:sp>
      <p:pic>
        <p:nvPicPr>
          <p:cNvPr id="14" name="圖片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4309" y="2174406"/>
            <a:ext cx="3276436" cy="4659821"/>
          </a:xfrm>
          <a:prstGeom prst="rect">
            <a:avLst/>
          </a:prstGeom>
        </p:spPr>
      </p:pic>
      <p:pic>
        <p:nvPicPr>
          <p:cNvPr id="17" name="圖片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41205" y="2198179"/>
            <a:ext cx="3275952" cy="4640690"/>
          </a:xfrm>
          <a:prstGeom prst="rect">
            <a:avLst/>
          </a:prstGeom>
        </p:spPr>
      </p:pic>
      <p:sp>
        <p:nvSpPr>
          <p:cNvPr id="20" name="文字方塊 19"/>
          <p:cNvSpPr txBox="1"/>
          <p:nvPr/>
        </p:nvSpPr>
        <p:spPr>
          <a:xfrm>
            <a:off x="630447" y="4078641"/>
            <a:ext cx="7552179" cy="646331"/>
          </a:xfrm>
          <a:prstGeom prst="rect">
            <a:avLst/>
          </a:prstGeom>
          <a:solidFill>
            <a:srgbClr val="993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zh-HK" dirty="0">
                <a:solidFill>
                  <a:srgbClr val="FFC000"/>
                </a:solidFill>
              </a:rPr>
              <a:t>Name of </a:t>
            </a:r>
            <a:r>
              <a:rPr lang="en-US" altLang="zh-HK" dirty="0" smtClean="0">
                <a:solidFill>
                  <a:srgbClr val="FFC000"/>
                </a:solidFill>
              </a:rPr>
              <a:t>enrolled doctor </a:t>
            </a:r>
            <a:r>
              <a:rPr lang="en-US" altLang="zh-HK" dirty="0" smtClean="0"/>
              <a:t>on the consent form should </a:t>
            </a:r>
            <a:r>
              <a:rPr lang="en-US" altLang="zh-HK" dirty="0"/>
              <a:t>be </a:t>
            </a:r>
            <a:r>
              <a:rPr lang="en-US" altLang="zh-HK" dirty="0">
                <a:solidFill>
                  <a:srgbClr val="FFC000"/>
                </a:solidFill>
              </a:rPr>
              <a:t>same as </a:t>
            </a:r>
            <a:endParaRPr lang="en-US" altLang="zh-HK" dirty="0" smtClean="0">
              <a:solidFill>
                <a:srgbClr val="FFC000"/>
              </a:solidFill>
            </a:endParaRPr>
          </a:p>
          <a:p>
            <a:pPr algn="ctr"/>
            <a:r>
              <a:rPr lang="en-US" altLang="zh-HK" dirty="0" smtClean="0">
                <a:solidFill>
                  <a:schemeClr val="bg1"/>
                </a:solidFill>
              </a:rPr>
              <a:t>the </a:t>
            </a:r>
            <a:r>
              <a:rPr lang="en-US" altLang="zh-HK" dirty="0">
                <a:solidFill>
                  <a:srgbClr val="FFC000"/>
                </a:solidFill>
              </a:rPr>
              <a:t>Doctor </a:t>
            </a:r>
            <a:r>
              <a:rPr lang="en-US" altLang="zh-HK" dirty="0" smtClean="0">
                <a:solidFill>
                  <a:srgbClr val="FFC000"/>
                </a:solidFill>
              </a:rPr>
              <a:t>in Enrolment Form</a:t>
            </a:r>
            <a:endParaRPr lang="zh-HK" altLang="en-US" sz="2000" dirty="0">
              <a:solidFill>
                <a:srgbClr val="FFC000"/>
              </a:solidFill>
            </a:endParaRPr>
          </a:p>
        </p:txBody>
      </p:sp>
      <p:sp>
        <p:nvSpPr>
          <p:cNvPr id="28" name="橢圓 27"/>
          <p:cNvSpPr/>
          <p:nvPr/>
        </p:nvSpPr>
        <p:spPr bwMode="auto">
          <a:xfrm>
            <a:off x="2177112" y="2261602"/>
            <a:ext cx="905256" cy="29260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200" b="1" i="0" u="none" strike="noStrike" cap="none" normalizeH="0" baseline="0" smtClean="0">
              <a:ln>
                <a:noFill/>
              </a:ln>
              <a:solidFill>
                <a:srgbClr val="FF5050"/>
              </a:solidFill>
              <a:effectLst/>
              <a:latin typeface="Arial" charset="0"/>
              <a:ea typeface="標楷體" pitchFamily="65" charset="-120"/>
            </a:endParaRPr>
          </a:p>
        </p:txBody>
      </p:sp>
      <p:sp>
        <p:nvSpPr>
          <p:cNvPr id="15" name="橢圓 14"/>
          <p:cNvSpPr/>
          <p:nvPr/>
        </p:nvSpPr>
        <p:spPr bwMode="auto">
          <a:xfrm>
            <a:off x="5626553" y="2261602"/>
            <a:ext cx="905256" cy="29260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200" b="1" i="0" u="none" strike="noStrike" cap="none" normalizeH="0" baseline="0" smtClean="0">
              <a:ln>
                <a:noFill/>
              </a:ln>
              <a:solidFill>
                <a:srgbClr val="FF5050"/>
              </a:solidFill>
              <a:effectLst/>
              <a:latin typeface="Arial" charset="0"/>
              <a:ea typeface="標楷體" pitchFamily="65" charset="-120"/>
            </a:endParaRPr>
          </a:p>
        </p:txBody>
      </p:sp>
      <p:sp>
        <p:nvSpPr>
          <p:cNvPr id="11" name="矩形 10"/>
          <p:cNvSpPr/>
          <p:nvPr/>
        </p:nvSpPr>
        <p:spPr bwMode="auto">
          <a:xfrm>
            <a:off x="4481401" y="5841891"/>
            <a:ext cx="1573671" cy="78731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
        <p:nvSpPr>
          <p:cNvPr id="19" name="矩形 18"/>
          <p:cNvSpPr/>
          <p:nvPr/>
        </p:nvSpPr>
        <p:spPr bwMode="auto">
          <a:xfrm>
            <a:off x="2669458" y="5937223"/>
            <a:ext cx="1560895" cy="688637"/>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
        <p:nvSpPr>
          <p:cNvPr id="18" name="矩形 17"/>
          <p:cNvSpPr/>
          <p:nvPr/>
        </p:nvSpPr>
        <p:spPr bwMode="auto">
          <a:xfrm>
            <a:off x="1060756" y="5932577"/>
            <a:ext cx="1579205" cy="69328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
        <p:nvSpPr>
          <p:cNvPr id="16" name="矩形 15"/>
          <p:cNvSpPr/>
          <p:nvPr/>
        </p:nvSpPr>
        <p:spPr bwMode="auto">
          <a:xfrm>
            <a:off x="6095268" y="5839012"/>
            <a:ext cx="1547592" cy="786848"/>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Tree>
    <p:extLst>
      <p:ext uri="{BB962C8B-B14F-4D97-AF65-F5344CB8AC3E}">
        <p14:creationId xmlns:p14="http://schemas.microsoft.com/office/powerpoint/2010/main" val="95872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1F0AF-ABBA-4DEF-A2CF-41CDC8CBF9BD}" type="slidenum">
              <a:rPr kumimoji="0" lang="en-US" altLang="zh-TW" sz="750" b="0" i="0" u="none" strike="noStrike" kern="1200" cap="none" spc="0" normalizeH="0" baseline="0" noProof="0" smtClean="0">
                <a:ln>
                  <a:noFill/>
                </a:ln>
                <a:solidFill>
                  <a:srgbClr val="000000"/>
                </a:solidFill>
                <a:effectLst/>
                <a:uLnTx/>
                <a:uFillTx/>
                <a:latin typeface="Arial"/>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zh-TW" sz="750" b="0" i="0" u="none" strike="noStrike" kern="1200" cap="none" spc="0" normalizeH="0" baseline="0" noProof="0" dirty="0">
              <a:ln>
                <a:noFill/>
              </a:ln>
              <a:solidFill>
                <a:srgbClr val="000000"/>
              </a:solidFill>
              <a:effectLst/>
              <a:uLnTx/>
              <a:uFillTx/>
              <a:latin typeface="Arial"/>
              <a:ea typeface="新細明體" panose="02020500000000000000" pitchFamily="18" charset="-120"/>
              <a:cs typeface="+mn-cs"/>
            </a:endParaRPr>
          </a:p>
        </p:txBody>
      </p:sp>
      <p:sp>
        <p:nvSpPr>
          <p:cNvPr id="4" name="內容版面配置區 3"/>
          <p:cNvSpPr>
            <a:spLocks noGrp="1"/>
          </p:cNvSpPr>
          <p:nvPr>
            <p:ph idx="1"/>
          </p:nvPr>
        </p:nvSpPr>
        <p:spPr>
          <a:xfrm>
            <a:off x="354711" y="5092591"/>
            <a:ext cx="7390147" cy="2111406"/>
          </a:xfrm>
        </p:spPr>
        <p:txBody>
          <a:bodyPr/>
          <a:lstStyle/>
          <a:p>
            <a:pPr algn="just"/>
            <a:r>
              <a:rPr lang="en-US" altLang="zh-HK" sz="1600" b="1" i="1" dirty="0" smtClean="0">
                <a:solidFill>
                  <a:srgbClr val="FF0000"/>
                </a:solidFill>
              </a:rPr>
              <a:t>ALL vaccinated </a:t>
            </a:r>
            <a:r>
              <a:rPr lang="en-US" altLang="zh-HK" sz="1600" dirty="0" smtClean="0"/>
              <a:t>students should be documented with vaccination date on the</a:t>
            </a:r>
            <a:r>
              <a:rPr lang="en-US" altLang="zh-HK" sz="1600" b="1" i="1" dirty="0" smtClean="0">
                <a:solidFill>
                  <a:srgbClr val="4597A0"/>
                </a:solidFill>
              </a:rPr>
              <a:t> Consented Student List .</a:t>
            </a:r>
          </a:p>
          <a:p>
            <a:pPr algn="just"/>
            <a:endParaRPr lang="en-US" altLang="zh-HK" sz="1000" dirty="0" smtClean="0"/>
          </a:p>
          <a:p>
            <a:pPr algn="just">
              <a:spcBef>
                <a:spcPts val="0"/>
              </a:spcBef>
            </a:pPr>
            <a:r>
              <a:rPr lang="en-US" altLang="zh-HK" sz="1600" dirty="0" smtClean="0"/>
              <a:t>2</a:t>
            </a:r>
            <a:r>
              <a:rPr lang="en-US" altLang="zh-HK" sz="1600" baseline="30000" dirty="0" smtClean="0"/>
              <a:t>nd</a:t>
            </a:r>
            <a:r>
              <a:rPr lang="en-US" altLang="zh-HK" sz="1600" dirty="0" smtClean="0"/>
              <a:t> dose vaccination for Students </a:t>
            </a:r>
            <a:r>
              <a:rPr lang="en-US" altLang="zh-HK" sz="1600" b="1" i="1" dirty="0" smtClean="0">
                <a:solidFill>
                  <a:srgbClr val="1F05BB"/>
                </a:solidFill>
              </a:rPr>
              <a:t>under 9 years of age </a:t>
            </a:r>
            <a:r>
              <a:rPr lang="en-US" altLang="zh-HK" sz="1600" dirty="0" smtClean="0"/>
              <a:t>who have </a:t>
            </a:r>
            <a:r>
              <a:rPr lang="en-US" altLang="zh-HK" sz="1600" b="1" i="1" dirty="0" smtClean="0">
                <a:solidFill>
                  <a:srgbClr val="1F05BB"/>
                </a:solidFill>
              </a:rPr>
              <a:t>never received SIV before. </a:t>
            </a:r>
          </a:p>
          <a:p>
            <a:pPr lvl="1" algn="just">
              <a:spcBef>
                <a:spcPts val="0"/>
              </a:spcBef>
              <a:buFont typeface="Wingdings" panose="05000000000000000000" pitchFamily="2" charset="2"/>
              <a:buChar char="Ø"/>
            </a:pPr>
            <a:r>
              <a:rPr lang="en-US" altLang="zh-HK" sz="1600" dirty="0" smtClean="0"/>
              <a:t>Arrange </a:t>
            </a:r>
            <a:r>
              <a:rPr lang="en-US" altLang="zh-HK" sz="1600" dirty="0"/>
              <a:t>at an interval </a:t>
            </a:r>
            <a:r>
              <a:rPr lang="en-US" altLang="zh-HK" sz="1600" dirty="0" smtClean="0"/>
              <a:t>of at least 4 weeks after the first dose.</a:t>
            </a:r>
          </a:p>
          <a:p>
            <a:pPr lvl="1" algn="just">
              <a:spcBef>
                <a:spcPts val="0"/>
              </a:spcBef>
              <a:buFont typeface="Wingdings" panose="05000000000000000000" pitchFamily="2" charset="2"/>
              <a:buChar char="Ø"/>
            </a:pPr>
            <a:r>
              <a:rPr lang="en-US" altLang="zh-HK" sz="1600" dirty="0" smtClean="0"/>
              <a:t>Provide</a:t>
            </a:r>
            <a:r>
              <a:rPr lang="en-US" altLang="zh-HK" sz="1600" b="1" i="1" dirty="0" smtClean="0">
                <a:solidFill>
                  <a:srgbClr val="4597A0"/>
                </a:solidFill>
              </a:rPr>
              <a:t> 2nd </a:t>
            </a:r>
            <a:r>
              <a:rPr lang="en-US" altLang="zh-HK" sz="1600" b="1" i="1" dirty="0">
                <a:solidFill>
                  <a:srgbClr val="4597A0"/>
                </a:solidFill>
              </a:rPr>
              <a:t>dose SIV Student </a:t>
            </a:r>
            <a:r>
              <a:rPr lang="en-US" altLang="zh-HK" sz="1600" b="1" i="1" dirty="0" smtClean="0">
                <a:solidFill>
                  <a:srgbClr val="4597A0"/>
                </a:solidFill>
              </a:rPr>
              <a:t>List</a:t>
            </a:r>
            <a:r>
              <a:rPr lang="en-US" altLang="zh-HK" sz="1600" dirty="0" smtClean="0"/>
              <a:t> </a:t>
            </a:r>
            <a:r>
              <a:rPr lang="en-US" altLang="zh-HK" sz="1600" dirty="0"/>
              <a:t>to </a:t>
            </a:r>
            <a:r>
              <a:rPr lang="en-US" altLang="zh-HK" sz="1600" dirty="0" smtClean="0"/>
              <a:t>school.</a:t>
            </a:r>
            <a:endParaRPr lang="en-US" altLang="zh-HK" sz="1300" dirty="0" smtClean="0"/>
          </a:p>
          <a:p>
            <a:pPr algn="just"/>
            <a:endParaRPr lang="en-US" altLang="zh-HK" sz="1600" dirty="0" smtClean="0"/>
          </a:p>
        </p:txBody>
      </p:sp>
      <p:sp>
        <p:nvSpPr>
          <p:cNvPr id="11" name="橢圓 10"/>
          <p:cNvSpPr/>
          <p:nvPr/>
        </p:nvSpPr>
        <p:spPr bwMode="auto">
          <a:xfrm>
            <a:off x="793630" y="5719313"/>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
        <p:nvSpPr>
          <p:cNvPr id="9" name="標題 1"/>
          <p:cNvSpPr txBox="1">
            <a:spLocks/>
          </p:cNvSpPr>
          <p:nvPr/>
        </p:nvSpPr>
        <p:spPr bwMode="auto">
          <a:xfrm>
            <a:off x="171320" y="326648"/>
            <a:ext cx="8229600" cy="63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pPr marL="514350" indent="-514350">
              <a:buFont typeface="+mj-lt"/>
              <a:buAutoNum type="arabicPeriod" startAt="4"/>
            </a:pPr>
            <a:r>
              <a:rPr lang="en-US" altLang="zh-HK" sz="2800" b="1" kern="0" dirty="0" smtClean="0">
                <a:solidFill>
                  <a:srgbClr val="0070C0"/>
                </a:solidFill>
                <a:latin typeface="+mn-lt"/>
                <a:cs typeface="Times New Roman" panose="02020603050405020304" pitchFamily="18" charset="0"/>
              </a:rPr>
              <a:t>Vaccination procedures</a:t>
            </a:r>
            <a:endParaRPr lang="zh-HK" altLang="en-US" sz="2800" b="1" kern="0" dirty="0">
              <a:latin typeface="+mn-lt"/>
              <a:cs typeface="Times New Roman" panose="02020603050405020304" pitchFamily="18" charset="0"/>
            </a:endParaRPr>
          </a:p>
        </p:txBody>
      </p:sp>
      <p:sp>
        <p:nvSpPr>
          <p:cNvPr id="6" name="矩形 5"/>
          <p:cNvSpPr/>
          <p:nvPr/>
        </p:nvSpPr>
        <p:spPr>
          <a:xfrm>
            <a:off x="107312" y="1029771"/>
            <a:ext cx="5468164" cy="1077218"/>
          </a:xfrm>
          <a:prstGeom prst="rect">
            <a:avLst/>
          </a:prstGeom>
        </p:spPr>
        <p:txBody>
          <a:bodyPr wrap="none">
            <a:spAutoFit/>
          </a:bodyPr>
          <a:lstStyle/>
          <a:p>
            <a:pPr marL="800100" lvl="1" indent="-342900">
              <a:buFont typeface="+mj-lt"/>
              <a:buAutoNum type="alphaLcParenR" startAt="4"/>
            </a:pPr>
            <a:r>
              <a:rPr lang="en-US" altLang="zh-HK" sz="2000" b="1" dirty="0"/>
              <a:t>Documentation after </a:t>
            </a:r>
            <a:r>
              <a:rPr lang="en-US" altLang="zh-HK" sz="2000" b="1" dirty="0" smtClean="0"/>
              <a:t>vaccination</a:t>
            </a:r>
          </a:p>
          <a:p>
            <a:pPr marL="800100" lvl="1" indent="-342900">
              <a:buFont typeface="+mj-lt"/>
              <a:buAutoNum type="alphaLcParenR" startAt="4"/>
            </a:pPr>
            <a:endParaRPr lang="en-US" altLang="zh-HK" sz="800" b="1" dirty="0" smtClean="0"/>
          </a:p>
          <a:p>
            <a:pPr lvl="1"/>
            <a:r>
              <a:rPr lang="en-US" altLang="zh-HK" b="1" dirty="0"/>
              <a:t> </a:t>
            </a:r>
            <a:r>
              <a:rPr lang="en-US" altLang="zh-HK" b="1" dirty="0" smtClean="0"/>
              <a:t>     </a:t>
            </a:r>
            <a:r>
              <a:rPr lang="en-US" altLang="zh-HK" b="1" dirty="0" smtClean="0">
                <a:solidFill>
                  <a:srgbClr val="0066FF"/>
                </a:solidFill>
              </a:rPr>
              <a:t>ii) Complete the consented student list</a:t>
            </a:r>
          </a:p>
          <a:p>
            <a:pPr lvl="1"/>
            <a:r>
              <a:rPr lang="en-US" altLang="zh-HK" b="1" dirty="0"/>
              <a:t> </a:t>
            </a:r>
            <a:r>
              <a:rPr lang="en-US" altLang="zh-HK" b="1" dirty="0" smtClean="0"/>
              <a:t>     </a:t>
            </a:r>
            <a:endParaRPr lang="en-US" altLang="zh-HK" b="1" dirty="0"/>
          </a:p>
        </p:txBody>
      </p:sp>
      <p:grpSp>
        <p:nvGrpSpPr>
          <p:cNvPr id="5" name="群組 4"/>
          <p:cNvGrpSpPr/>
          <p:nvPr/>
        </p:nvGrpSpPr>
        <p:grpSpPr>
          <a:xfrm>
            <a:off x="1035264" y="1830739"/>
            <a:ext cx="5333332" cy="3191074"/>
            <a:chOff x="1035264" y="1830739"/>
            <a:chExt cx="5333332" cy="3191074"/>
          </a:xfrm>
        </p:grpSpPr>
        <p:pic>
          <p:nvPicPr>
            <p:cNvPr id="2" name="圖片 1"/>
            <p:cNvPicPr>
              <a:picLocks noChangeAspect="1"/>
            </p:cNvPicPr>
            <p:nvPr/>
          </p:nvPicPr>
          <p:blipFill rotWithShape="1">
            <a:blip r:embed="rId3"/>
            <a:srcRect l="7083" t="13762" r="18229" b="7522"/>
            <a:stretch/>
          </p:blipFill>
          <p:spPr>
            <a:xfrm>
              <a:off x="1035264" y="1830739"/>
              <a:ext cx="5333332" cy="3191074"/>
            </a:xfrm>
            <a:prstGeom prst="rect">
              <a:avLst/>
            </a:prstGeom>
            <a:ln>
              <a:noFill/>
            </a:ln>
            <a:effectLst>
              <a:outerShdw blurRad="292100" dist="139700" dir="2700000" algn="tl" rotWithShape="0">
                <a:srgbClr val="333333">
                  <a:alpha val="65000"/>
                </a:srgbClr>
              </a:outerShdw>
            </a:effectLst>
          </p:spPr>
        </p:pic>
        <p:sp>
          <p:nvSpPr>
            <p:cNvPr id="10" name="矩形 9"/>
            <p:cNvSpPr/>
            <p:nvPr/>
          </p:nvSpPr>
          <p:spPr bwMode="auto">
            <a:xfrm>
              <a:off x="3945831" y="2420991"/>
              <a:ext cx="384869" cy="254438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grpSp>
      <p:cxnSp>
        <p:nvCxnSpPr>
          <p:cNvPr id="8" name="直線接點 7"/>
          <p:cNvCxnSpPr/>
          <p:nvPr/>
        </p:nvCxnSpPr>
        <p:spPr bwMode="auto">
          <a:xfrm>
            <a:off x="4166558" y="5400136"/>
            <a:ext cx="3183147" cy="0"/>
          </a:xfrm>
          <a:prstGeom prst="line">
            <a:avLst/>
          </a:prstGeom>
          <a:no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306644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1F0AF-ABBA-4DEF-A2CF-41CDC8CBF9BD}" type="slidenum">
              <a:rPr kumimoji="0" lang="en-US" altLang="zh-TW" sz="750" b="0" i="0" u="none" strike="noStrike" kern="1200" cap="none" spc="0" normalizeH="0" baseline="0" noProof="0" smtClean="0">
                <a:ln>
                  <a:noFill/>
                </a:ln>
                <a:solidFill>
                  <a:srgbClr val="000000"/>
                </a:solidFill>
                <a:effectLst/>
                <a:uLnTx/>
                <a:uFillTx/>
                <a:latin typeface="Arial"/>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zh-TW" sz="750" b="0" i="0" u="none" strike="noStrike" kern="1200" cap="none" spc="0" normalizeH="0" baseline="0" noProof="0" dirty="0">
              <a:ln>
                <a:noFill/>
              </a:ln>
              <a:solidFill>
                <a:srgbClr val="000000"/>
              </a:solidFill>
              <a:effectLst/>
              <a:uLnTx/>
              <a:uFillTx/>
              <a:latin typeface="Arial"/>
              <a:ea typeface="新細明體" panose="02020500000000000000" pitchFamily="18" charset="-120"/>
              <a:cs typeface="+mn-cs"/>
            </a:endParaRPr>
          </a:p>
        </p:txBody>
      </p:sp>
      <p:sp>
        <p:nvSpPr>
          <p:cNvPr id="4" name="內容版面配置區 3"/>
          <p:cNvSpPr>
            <a:spLocks noGrp="1"/>
          </p:cNvSpPr>
          <p:nvPr>
            <p:ph idx="1"/>
          </p:nvPr>
        </p:nvSpPr>
        <p:spPr>
          <a:xfrm>
            <a:off x="294262" y="1442528"/>
            <a:ext cx="8229600" cy="4525963"/>
          </a:xfrm>
        </p:spPr>
        <p:txBody>
          <a:bodyPr/>
          <a:lstStyle/>
          <a:p>
            <a:pPr marL="0" indent="0">
              <a:buNone/>
            </a:pPr>
            <a:endParaRPr lang="en-US" altLang="zh-HK" sz="800" dirty="0"/>
          </a:p>
          <a:p>
            <a:pPr marL="0" indent="0">
              <a:spcBef>
                <a:spcPts val="0"/>
              </a:spcBef>
              <a:buNone/>
            </a:pPr>
            <a:r>
              <a:rPr lang="en-US" altLang="zh-HK" sz="1800" b="1" dirty="0" smtClean="0">
                <a:solidFill>
                  <a:srgbClr val="0066FF"/>
                </a:solidFill>
              </a:rPr>
              <a:t>     iii</a:t>
            </a:r>
            <a:r>
              <a:rPr lang="en-US" altLang="zh-HK" sz="1800" b="1" dirty="0">
                <a:solidFill>
                  <a:srgbClr val="0066FF"/>
                </a:solidFill>
              </a:rPr>
              <a:t>) Fill in vaccination card, do not use </a:t>
            </a:r>
            <a:r>
              <a:rPr lang="en-US" altLang="zh-HK" sz="1800" b="1" dirty="0" smtClean="0">
                <a:solidFill>
                  <a:srgbClr val="0066FF"/>
                </a:solidFill>
              </a:rPr>
              <a:t>DH6.</a:t>
            </a:r>
            <a:endParaRPr lang="en-US" altLang="zh-HK" sz="1800" dirty="0">
              <a:solidFill>
                <a:srgbClr val="0066FF"/>
              </a:solidFill>
            </a:endParaRPr>
          </a:p>
          <a:p>
            <a:pPr>
              <a:spcBef>
                <a:spcPts val="0"/>
              </a:spcBef>
            </a:pPr>
            <a:endParaRPr lang="en-US" altLang="zh-CN" sz="1000" dirty="0" smtClean="0">
              <a:cs typeface="Times New Roman" panose="02020603050405020304" pitchFamily="18" charset="0"/>
            </a:endParaRPr>
          </a:p>
          <a:p>
            <a:pPr marL="0" indent="0">
              <a:spcBef>
                <a:spcPts val="0"/>
              </a:spcBef>
              <a:buNone/>
            </a:pPr>
            <a:r>
              <a:rPr lang="en-US" altLang="zh-CN" sz="1800" dirty="0">
                <a:cs typeface="Times New Roman" panose="02020603050405020304" pitchFamily="18" charset="0"/>
              </a:rPr>
              <a:t> </a:t>
            </a:r>
            <a:r>
              <a:rPr lang="en-US" altLang="zh-CN" sz="1800" dirty="0" smtClean="0">
                <a:cs typeface="Times New Roman" panose="02020603050405020304" pitchFamily="18" charset="0"/>
              </a:rPr>
              <a:t>         </a:t>
            </a:r>
          </a:p>
        </p:txBody>
      </p:sp>
      <p:sp>
        <p:nvSpPr>
          <p:cNvPr id="22" name="標題 1"/>
          <p:cNvSpPr txBox="1">
            <a:spLocks/>
          </p:cNvSpPr>
          <p:nvPr/>
        </p:nvSpPr>
        <p:spPr bwMode="auto">
          <a:xfrm>
            <a:off x="88581" y="418968"/>
            <a:ext cx="8229600" cy="63395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r>
              <a:rPr lang="en-US" altLang="zh-HK" sz="2800" b="1" kern="0" dirty="0" smtClean="0">
                <a:solidFill>
                  <a:srgbClr val="0070C0"/>
                </a:solidFill>
                <a:latin typeface="+mn-lt"/>
                <a:cs typeface="Times New Roman" panose="02020603050405020304" pitchFamily="18" charset="0"/>
              </a:rPr>
              <a:t>4. Vaccination procedures</a:t>
            </a:r>
            <a:endParaRPr lang="zh-HK" altLang="en-US" sz="2800" b="1" kern="0" dirty="0">
              <a:latin typeface="+mn-lt"/>
              <a:cs typeface="Times New Roman" panose="02020603050405020304" pitchFamily="18" charset="0"/>
            </a:endParaRPr>
          </a:p>
        </p:txBody>
      </p:sp>
      <p:sp>
        <p:nvSpPr>
          <p:cNvPr id="28" name="矩形 27"/>
          <p:cNvSpPr/>
          <p:nvPr/>
        </p:nvSpPr>
        <p:spPr>
          <a:xfrm>
            <a:off x="-225540" y="1139712"/>
            <a:ext cx="5036956" cy="400110"/>
          </a:xfrm>
          <a:prstGeom prst="rect">
            <a:avLst/>
          </a:prstGeom>
        </p:spPr>
        <p:txBody>
          <a:bodyPr wrap="none">
            <a:spAutoFit/>
          </a:bodyPr>
          <a:lstStyle/>
          <a:p>
            <a:pPr marL="800100" lvl="1" indent="-342900">
              <a:buFont typeface="+mj-lt"/>
              <a:buAutoNum type="alphaLcParenR" startAt="4"/>
            </a:pPr>
            <a:r>
              <a:rPr lang="en-US" altLang="zh-HK" sz="2000" b="1" dirty="0"/>
              <a:t>Documentation after vaccination </a:t>
            </a:r>
          </a:p>
        </p:txBody>
      </p:sp>
      <p:grpSp>
        <p:nvGrpSpPr>
          <p:cNvPr id="30" name="群組 29"/>
          <p:cNvGrpSpPr/>
          <p:nvPr/>
        </p:nvGrpSpPr>
        <p:grpSpPr>
          <a:xfrm>
            <a:off x="4549320" y="2665375"/>
            <a:ext cx="4170735" cy="2732730"/>
            <a:chOff x="122777" y="283082"/>
            <a:chExt cx="8815071" cy="6201939"/>
          </a:xfrm>
          <a:solidFill>
            <a:schemeClr val="bg1"/>
          </a:solidFill>
        </p:grpSpPr>
        <p:pic>
          <p:nvPicPr>
            <p:cNvPr id="31" name="圖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777" y="283082"/>
              <a:ext cx="4398755" cy="6201939"/>
            </a:xfrm>
            <a:prstGeom prst="rect">
              <a:avLst/>
            </a:prstGeom>
            <a:grpFill/>
            <a:ln>
              <a:solidFill>
                <a:schemeClr val="accent6">
                  <a:lumMod val="40000"/>
                  <a:lumOff val="60000"/>
                </a:schemeClr>
              </a:solidFill>
            </a:ln>
          </p:spPr>
        </p:pic>
        <p:pic>
          <p:nvPicPr>
            <p:cNvPr id="32" name="圖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7835" y="283082"/>
              <a:ext cx="4400013" cy="6201939"/>
            </a:xfrm>
            <a:prstGeom prst="rect">
              <a:avLst/>
            </a:prstGeom>
            <a:grpFill/>
            <a:ln>
              <a:solidFill>
                <a:schemeClr val="accent6">
                  <a:lumMod val="40000"/>
                  <a:lumOff val="60000"/>
                </a:schemeClr>
              </a:solidFill>
            </a:ln>
          </p:spPr>
        </p:pic>
        <p:sp>
          <p:nvSpPr>
            <p:cNvPr id="33" name="TextBox 14"/>
            <p:cNvSpPr txBox="1"/>
            <p:nvPr/>
          </p:nvSpPr>
          <p:spPr>
            <a:xfrm rot="20174308">
              <a:off x="2007192" y="2669896"/>
              <a:ext cx="5028680" cy="1187449"/>
            </a:xfrm>
            <a:prstGeom prst="rect">
              <a:avLst/>
            </a:prstGeom>
            <a:solidFill>
              <a:srgbClr val="FFFFCC"/>
            </a:solidFill>
            <a:ln>
              <a:solidFill>
                <a:schemeClr val="accent6">
                  <a:lumMod val="40000"/>
                  <a:lumOff val="60000"/>
                </a:schemeClr>
              </a:solidFill>
            </a:ln>
          </p:spPr>
          <p:txBody>
            <a:bodyPr wrap="square" rtlCol="0">
              <a:spAutoFit/>
            </a:bodyPr>
            <a:lstStyle/>
            <a:p>
              <a:pPr algn="ctr"/>
              <a:r>
                <a:rPr lang="en-US" altLang="zh-TW" sz="1400" b="1" dirty="0" smtClean="0">
                  <a:solidFill>
                    <a:srgbClr val="FF0000"/>
                  </a:solidFill>
                </a:rPr>
                <a:t>XX  DO NOT STAMP on DH6 </a:t>
              </a:r>
            </a:p>
          </p:txBody>
        </p:sp>
      </p:grpSp>
      <p:sp>
        <p:nvSpPr>
          <p:cNvPr id="16" name="文字方塊 15"/>
          <p:cNvSpPr txBox="1"/>
          <p:nvPr/>
        </p:nvSpPr>
        <p:spPr>
          <a:xfrm>
            <a:off x="978800" y="2057004"/>
            <a:ext cx="7041223" cy="369332"/>
          </a:xfrm>
          <a:prstGeom prst="rect">
            <a:avLst/>
          </a:prstGeom>
          <a:noFill/>
          <a:ln w="25400">
            <a:solidFill>
              <a:srgbClr val="FF0000"/>
            </a:solidFill>
          </a:ln>
        </p:spPr>
        <p:txBody>
          <a:bodyPr wrap="none" rtlCol="0">
            <a:spAutoFit/>
          </a:bodyPr>
          <a:lstStyle/>
          <a:p>
            <a:r>
              <a:rPr lang="en-US" dirty="0" smtClean="0"/>
              <a:t>  Stamp on the old / new Seasonal Influenza Vaccination (SIV) card</a:t>
            </a:r>
            <a:endParaRPr lang="en-US" dirty="0"/>
          </a:p>
        </p:txBody>
      </p:sp>
      <p:grpSp>
        <p:nvGrpSpPr>
          <p:cNvPr id="13" name="群組 12"/>
          <p:cNvGrpSpPr/>
          <p:nvPr/>
        </p:nvGrpSpPr>
        <p:grpSpPr>
          <a:xfrm>
            <a:off x="148931" y="2644832"/>
            <a:ext cx="4288013" cy="2721401"/>
            <a:chOff x="290703" y="2671005"/>
            <a:chExt cx="4288013" cy="2721401"/>
          </a:xfrm>
        </p:grpSpPr>
        <p:grpSp>
          <p:nvGrpSpPr>
            <p:cNvPr id="11" name="群組 10"/>
            <p:cNvGrpSpPr/>
            <p:nvPr/>
          </p:nvGrpSpPr>
          <p:grpSpPr>
            <a:xfrm>
              <a:off x="290703" y="2671005"/>
              <a:ext cx="4288013" cy="2721401"/>
              <a:chOff x="1653637" y="2826566"/>
              <a:chExt cx="4288013" cy="2721401"/>
            </a:xfrm>
          </p:grpSpPr>
          <p:grpSp>
            <p:nvGrpSpPr>
              <p:cNvPr id="6" name="群組 5"/>
              <p:cNvGrpSpPr/>
              <p:nvPr/>
            </p:nvGrpSpPr>
            <p:grpSpPr>
              <a:xfrm>
                <a:off x="1653637" y="2826566"/>
                <a:ext cx="4288013" cy="2721401"/>
                <a:chOff x="1606365" y="3390938"/>
                <a:chExt cx="4288013" cy="2721401"/>
              </a:xfrm>
            </p:grpSpPr>
            <p:grpSp>
              <p:nvGrpSpPr>
                <p:cNvPr id="27" name="群組 26"/>
                <p:cNvGrpSpPr/>
                <p:nvPr/>
              </p:nvGrpSpPr>
              <p:grpSpPr>
                <a:xfrm>
                  <a:off x="1606365" y="3390938"/>
                  <a:ext cx="4288013" cy="2721401"/>
                  <a:chOff x="1545423" y="3618738"/>
                  <a:chExt cx="4288013" cy="2721401"/>
                </a:xfrm>
              </p:grpSpPr>
              <p:grpSp>
                <p:nvGrpSpPr>
                  <p:cNvPr id="26" name="群組 25"/>
                  <p:cNvGrpSpPr/>
                  <p:nvPr/>
                </p:nvGrpSpPr>
                <p:grpSpPr>
                  <a:xfrm>
                    <a:off x="1578379" y="3618738"/>
                    <a:ext cx="4255057" cy="2721401"/>
                    <a:chOff x="1578379" y="3618738"/>
                    <a:chExt cx="4255057" cy="2721401"/>
                  </a:xfrm>
                </p:grpSpPr>
                <p:pic>
                  <p:nvPicPr>
                    <p:cNvPr id="21" name="圖片 20"/>
                    <p:cNvPicPr/>
                    <p:nvPr/>
                  </p:nvPicPr>
                  <p:blipFill>
                    <a:blip r:embed="rId5" cstate="screen">
                      <a:extLst>
                        <a:ext uri="{28A0092B-C50C-407E-A947-70E740481C1C}">
                          <a14:useLocalDpi xmlns:a14="http://schemas.microsoft.com/office/drawing/2010/main"/>
                        </a:ext>
                      </a:extLst>
                    </a:blip>
                    <a:stretch>
                      <a:fillRect/>
                    </a:stretch>
                  </p:blipFill>
                  <p:spPr>
                    <a:xfrm rot="10800000">
                      <a:off x="1578379" y="3618738"/>
                      <a:ext cx="4255057" cy="2721401"/>
                    </a:xfrm>
                    <a:prstGeom prst="rect">
                      <a:avLst/>
                    </a:prstGeom>
                  </p:spPr>
                </p:pic>
                <p:pic>
                  <p:nvPicPr>
                    <p:cNvPr id="23" name="圖片 22"/>
                    <p:cNvPicPr>
                      <a:picLocks noChangeAspect="1"/>
                    </p:cNvPicPr>
                    <p:nvPr/>
                  </p:nvPicPr>
                  <p:blipFill rotWithShape="1">
                    <a:blip r:embed="rId6"/>
                    <a:srcRect l="27410" t="13179"/>
                    <a:stretch/>
                  </p:blipFill>
                  <p:spPr>
                    <a:xfrm>
                      <a:off x="2274659" y="5674222"/>
                      <a:ext cx="1853561" cy="201135"/>
                    </a:xfrm>
                    <a:prstGeom prst="rect">
                      <a:avLst/>
                    </a:prstGeom>
                  </p:spPr>
                </p:pic>
              </p:grpSp>
              <p:sp>
                <p:nvSpPr>
                  <p:cNvPr id="24" name="橢圓 23"/>
                  <p:cNvSpPr/>
                  <p:nvPr/>
                </p:nvSpPr>
                <p:spPr bwMode="auto">
                  <a:xfrm>
                    <a:off x="1545423" y="5593266"/>
                    <a:ext cx="2145977" cy="32459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grpSp>
            <p:sp>
              <p:nvSpPr>
                <p:cNvPr id="25" name="文字方塊 24"/>
                <p:cNvSpPr txBox="1"/>
                <p:nvPr/>
              </p:nvSpPr>
              <p:spPr>
                <a:xfrm>
                  <a:off x="1695570" y="5420041"/>
                  <a:ext cx="704039" cy="215444"/>
                </a:xfrm>
                <a:prstGeom prst="rect">
                  <a:avLst/>
                </a:prstGeom>
                <a:noFill/>
              </p:spPr>
              <p:txBody>
                <a:bodyPr wrap="none" rtlCol="0">
                  <a:spAutoFit/>
                </a:bodyPr>
                <a:lstStyle/>
                <a:p>
                  <a:r>
                    <a:rPr lang="en-US" altLang="zh-HK" sz="800" b="1" dirty="0" smtClean="0"/>
                    <a:t>15/11/202</a:t>
                  </a:r>
                  <a:r>
                    <a:rPr lang="en-US" altLang="zh-HK" sz="800" b="1" dirty="0"/>
                    <a:t>2</a:t>
                  </a:r>
                  <a:endParaRPr lang="zh-HK" altLang="en-US" sz="800" b="1" dirty="0"/>
                </a:p>
              </p:txBody>
            </p:sp>
          </p:grpSp>
          <p:grpSp>
            <p:nvGrpSpPr>
              <p:cNvPr id="17" name="群組 16"/>
              <p:cNvGrpSpPr/>
              <p:nvPr/>
            </p:nvGrpSpPr>
            <p:grpSpPr>
              <a:xfrm>
                <a:off x="1784123" y="3319084"/>
                <a:ext cx="1259523" cy="217815"/>
                <a:chOff x="1684030" y="4213451"/>
                <a:chExt cx="1259523" cy="219475"/>
              </a:xfrm>
            </p:grpSpPr>
            <p:pic>
              <p:nvPicPr>
                <p:cNvPr id="8" name="圖片 7"/>
                <p:cNvPicPr>
                  <a:picLocks noChangeAspect="1"/>
                </p:cNvPicPr>
                <p:nvPr/>
              </p:nvPicPr>
              <p:blipFill>
                <a:blip r:embed="rId7"/>
                <a:stretch>
                  <a:fillRect/>
                </a:stretch>
              </p:blipFill>
              <p:spPr>
                <a:xfrm rot="10800000">
                  <a:off x="2309514" y="4232773"/>
                  <a:ext cx="634039" cy="188992"/>
                </a:xfrm>
                <a:prstGeom prst="rect">
                  <a:avLst/>
                </a:prstGeom>
              </p:spPr>
            </p:pic>
            <p:pic>
              <p:nvPicPr>
                <p:cNvPr id="9" name="圖片 8"/>
                <p:cNvPicPr>
                  <a:picLocks noChangeAspect="1"/>
                </p:cNvPicPr>
                <p:nvPr/>
              </p:nvPicPr>
              <p:blipFill>
                <a:blip r:embed="rId8"/>
                <a:stretch>
                  <a:fillRect/>
                </a:stretch>
              </p:blipFill>
              <p:spPr>
                <a:xfrm rot="10800000">
                  <a:off x="1684030" y="4213451"/>
                  <a:ext cx="231668" cy="219475"/>
                </a:xfrm>
                <a:prstGeom prst="rect">
                  <a:avLst/>
                </a:prstGeom>
              </p:spPr>
            </p:pic>
          </p:grpSp>
        </p:grpSp>
        <p:pic>
          <p:nvPicPr>
            <p:cNvPr id="29" name="圖片 28"/>
            <p:cNvPicPr>
              <a:picLocks noChangeAspect="1"/>
            </p:cNvPicPr>
            <p:nvPr/>
          </p:nvPicPr>
          <p:blipFill>
            <a:blip r:embed="rId9"/>
            <a:stretch>
              <a:fillRect/>
            </a:stretch>
          </p:blipFill>
          <p:spPr>
            <a:xfrm rot="10800000">
              <a:off x="479875" y="3236237"/>
              <a:ext cx="1494061" cy="408100"/>
            </a:xfrm>
            <a:prstGeom prst="rect">
              <a:avLst/>
            </a:prstGeom>
          </p:spPr>
        </p:pic>
      </p:grpSp>
      <p:cxnSp>
        <p:nvCxnSpPr>
          <p:cNvPr id="7" name="直線單箭頭接點 6"/>
          <p:cNvCxnSpPr/>
          <p:nvPr/>
        </p:nvCxnSpPr>
        <p:spPr bwMode="auto">
          <a:xfrm flipH="1">
            <a:off x="2430497" y="2463167"/>
            <a:ext cx="955254" cy="333485"/>
          </a:xfrm>
          <a:prstGeom prst="straightConnector1">
            <a:avLst/>
          </a:prstGeom>
          <a:noFill/>
          <a:ln w="38100" cap="flat" cmpd="sng" algn="ctr">
            <a:solidFill>
              <a:srgbClr val="FF0000"/>
            </a:solidFill>
            <a:prstDash val="solid"/>
            <a:round/>
            <a:headEnd type="none" w="med" len="med"/>
            <a:tailEnd type="triangle"/>
          </a:ln>
          <a:effectLst/>
        </p:spPr>
      </p:cxnSp>
      <p:sp>
        <p:nvSpPr>
          <p:cNvPr id="34" name="TextBox 14"/>
          <p:cNvSpPr txBox="1"/>
          <p:nvPr/>
        </p:nvSpPr>
        <p:spPr>
          <a:xfrm rot="20174308">
            <a:off x="1983163" y="3802789"/>
            <a:ext cx="2379254" cy="307777"/>
          </a:xfrm>
          <a:prstGeom prst="rect">
            <a:avLst/>
          </a:prstGeom>
          <a:solidFill>
            <a:srgbClr val="FFFFCC"/>
          </a:solidFill>
          <a:ln>
            <a:solidFill>
              <a:schemeClr val="accent6">
                <a:lumMod val="40000"/>
                <a:lumOff val="60000"/>
              </a:schemeClr>
            </a:solidFill>
          </a:ln>
        </p:spPr>
        <p:txBody>
          <a:bodyPr wrap="square" rtlCol="0">
            <a:spAutoFit/>
          </a:bodyPr>
          <a:lstStyle/>
          <a:p>
            <a:pPr algn="ctr"/>
            <a:r>
              <a:rPr lang="en-US" altLang="zh-TW" sz="1400" b="1" dirty="0" smtClean="0">
                <a:solidFill>
                  <a:srgbClr val="0066FF"/>
                </a:solidFill>
                <a:sym typeface="Wingdings" panose="05000000000000000000" pitchFamily="2" charset="2"/>
              </a:rPr>
              <a:t>  </a:t>
            </a:r>
            <a:r>
              <a:rPr lang="en-US" altLang="zh-TW" sz="1400" b="1" dirty="0" smtClean="0">
                <a:solidFill>
                  <a:srgbClr val="0066FF"/>
                </a:solidFill>
              </a:rPr>
              <a:t>Issue new SIV card</a:t>
            </a:r>
            <a:endParaRPr lang="zh-HK" altLang="en-US" sz="1400" b="1" dirty="0">
              <a:solidFill>
                <a:srgbClr val="0066FF"/>
              </a:solidFill>
            </a:endParaRPr>
          </a:p>
        </p:txBody>
      </p:sp>
      <p:sp>
        <p:nvSpPr>
          <p:cNvPr id="35" name="文字方塊 34"/>
          <p:cNvSpPr txBox="1"/>
          <p:nvPr/>
        </p:nvSpPr>
        <p:spPr>
          <a:xfrm>
            <a:off x="238136" y="5428157"/>
            <a:ext cx="8318181" cy="369332"/>
          </a:xfrm>
          <a:prstGeom prst="rect">
            <a:avLst/>
          </a:prstGeom>
          <a:solidFill>
            <a:srgbClr val="9900CC"/>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altLang="zh-HK" dirty="0" smtClean="0">
                <a:solidFill>
                  <a:schemeClr val="bg1"/>
                </a:solidFill>
              </a:rPr>
              <a:t>Either </a:t>
            </a:r>
            <a:r>
              <a:rPr lang="en-US" altLang="zh-HK" b="1" dirty="0" smtClean="0">
                <a:solidFill>
                  <a:schemeClr val="bg1"/>
                </a:solidFill>
              </a:rPr>
              <a:t>Name of </a:t>
            </a:r>
            <a:r>
              <a:rPr lang="en-US" altLang="zh-HK" b="1" dirty="0" smtClean="0">
                <a:solidFill>
                  <a:srgbClr val="FFC000"/>
                </a:solidFill>
              </a:rPr>
              <a:t>matched</a:t>
            </a:r>
            <a:r>
              <a:rPr lang="en-US" altLang="zh-HK" b="1" dirty="0" smtClean="0">
                <a:solidFill>
                  <a:schemeClr val="bg1"/>
                </a:solidFill>
              </a:rPr>
              <a:t> Medical Organization </a:t>
            </a:r>
            <a:r>
              <a:rPr lang="en-US" altLang="zh-HK" u="sng" dirty="0" smtClean="0">
                <a:solidFill>
                  <a:schemeClr val="bg1"/>
                </a:solidFill>
              </a:rPr>
              <a:t>OR</a:t>
            </a:r>
            <a:r>
              <a:rPr lang="en-US" altLang="zh-HK" dirty="0" smtClean="0">
                <a:solidFill>
                  <a:schemeClr val="bg1"/>
                </a:solidFill>
              </a:rPr>
              <a:t> </a:t>
            </a:r>
            <a:r>
              <a:rPr lang="en-US" altLang="zh-HK" b="1" dirty="0" smtClean="0">
                <a:solidFill>
                  <a:schemeClr val="bg1"/>
                </a:solidFill>
              </a:rPr>
              <a:t>Name </a:t>
            </a:r>
            <a:r>
              <a:rPr lang="en-US" altLang="zh-HK" b="1" dirty="0">
                <a:solidFill>
                  <a:schemeClr val="bg1"/>
                </a:solidFill>
              </a:rPr>
              <a:t>of </a:t>
            </a:r>
            <a:r>
              <a:rPr lang="en-US" altLang="zh-HK" b="1" dirty="0" smtClean="0">
                <a:solidFill>
                  <a:schemeClr val="bg1"/>
                </a:solidFill>
              </a:rPr>
              <a:t> </a:t>
            </a:r>
            <a:r>
              <a:rPr lang="en-US" altLang="zh-HK" b="1" dirty="0" smtClean="0">
                <a:solidFill>
                  <a:srgbClr val="FFC000"/>
                </a:solidFill>
              </a:rPr>
              <a:t>enrolled</a:t>
            </a:r>
            <a:r>
              <a:rPr lang="en-US" altLang="zh-HK" b="1" dirty="0" smtClean="0">
                <a:solidFill>
                  <a:schemeClr val="bg1"/>
                </a:solidFill>
              </a:rPr>
              <a:t> doctor</a:t>
            </a:r>
            <a:endParaRPr lang="zh-HK" altLang="en-US" sz="2000" dirty="0">
              <a:solidFill>
                <a:schemeClr val="bg1"/>
              </a:solidFill>
            </a:endParaRPr>
          </a:p>
        </p:txBody>
      </p:sp>
    </p:spTree>
    <p:extLst>
      <p:ext uri="{BB962C8B-B14F-4D97-AF65-F5344CB8AC3E}">
        <p14:creationId xmlns:p14="http://schemas.microsoft.com/office/powerpoint/2010/main" val="194128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26503" y="-355280"/>
            <a:ext cx="8229600" cy="1143000"/>
          </a:xfrm>
        </p:spPr>
        <p:txBody>
          <a:bodyPr/>
          <a:lstStyle/>
          <a:p>
            <a:r>
              <a:rPr lang="en-US" dirty="0"/>
              <a:t/>
            </a:r>
            <a:br>
              <a:rPr lang="en-US" dirty="0"/>
            </a:br>
            <a:r>
              <a:rPr lang="en-US" sz="2400" b="1" dirty="0">
                <a:solidFill>
                  <a:srgbClr val="4597A0"/>
                </a:solidFill>
              </a:rPr>
              <a:t>UPON COMPLETION OF VACCINATION</a:t>
            </a:r>
            <a:endParaRPr lang="en-US" sz="2400" dirty="0">
              <a:solidFill>
                <a:srgbClr val="4597A0"/>
              </a:solidFill>
            </a:endParaRPr>
          </a:p>
        </p:txBody>
      </p:sp>
      <p:sp>
        <p:nvSpPr>
          <p:cNvPr id="4" name="投影片編號版面配置區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23</a:t>
            </a:fld>
            <a:endParaRPr lang="en-US" altLang="zh-TW" dirty="0">
              <a:solidFill>
                <a:srgbClr val="000000"/>
              </a:solidFill>
            </a:endParaRPr>
          </a:p>
        </p:txBody>
      </p:sp>
      <p:sp>
        <p:nvSpPr>
          <p:cNvPr id="6" name="矩形 5"/>
          <p:cNvSpPr/>
          <p:nvPr/>
        </p:nvSpPr>
        <p:spPr bwMode="auto">
          <a:xfrm>
            <a:off x="508405" y="1331864"/>
            <a:ext cx="2154115" cy="276999"/>
          </a:xfrm>
          <a:prstGeom prst="rect">
            <a:avLst/>
          </a:prstGeom>
          <a:no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HK" sz="1200" b="1" i="0" u="none" strike="noStrike" cap="none" normalizeH="0" baseline="0" dirty="0" smtClean="0">
                <a:ln>
                  <a:noFill/>
                </a:ln>
                <a:effectLst/>
                <a:latin typeface="Arial" charset="0"/>
                <a:ea typeface="標楷體" pitchFamily="65" charset="-120"/>
              </a:rPr>
              <a:t>Need 2</a:t>
            </a:r>
            <a:r>
              <a:rPr kumimoji="1" lang="en-US" altLang="zh-HK" sz="1200" b="1" i="0" u="none" strike="noStrike" cap="none" normalizeH="0" baseline="30000" dirty="0" smtClean="0">
                <a:ln>
                  <a:noFill/>
                </a:ln>
                <a:effectLst/>
                <a:latin typeface="Arial" charset="0"/>
                <a:ea typeface="標楷體" pitchFamily="65" charset="-120"/>
              </a:rPr>
              <a:t>nd</a:t>
            </a:r>
            <a:r>
              <a:rPr kumimoji="1" lang="en-US" altLang="zh-HK" sz="1200" b="1" i="0" u="none" strike="noStrike" cap="none" normalizeH="0" baseline="0" dirty="0" smtClean="0">
                <a:ln>
                  <a:noFill/>
                </a:ln>
                <a:effectLst/>
                <a:latin typeface="Arial" charset="0"/>
                <a:ea typeface="標楷體" pitchFamily="65" charset="-120"/>
              </a:rPr>
              <a:t> dose vaccination</a:t>
            </a:r>
            <a:endParaRPr kumimoji="1" lang="zh-HK" altLang="en-US" sz="1200" b="1" i="0" u="none" strike="noStrike" cap="none" normalizeH="0" baseline="0" dirty="0" smtClean="0">
              <a:ln>
                <a:noFill/>
              </a:ln>
              <a:effectLst/>
              <a:latin typeface="Arial" charset="0"/>
              <a:ea typeface="標楷體" pitchFamily="65" charset="-120"/>
            </a:endParaRPr>
          </a:p>
        </p:txBody>
      </p:sp>
      <p:sp>
        <p:nvSpPr>
          <p:cNvPr id="7" name="矩形 6"/>
          <p:cNvSpPr/>
          <p:nvPr/>
        </p:nvSpPr>
        <p:spPr bwMode="auto">
          <a:xfrm>
            <a:off x="3129623" y="1387953"/>
            <a:ext cx="2733615" cy="276999"/>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HK" sz="1200" b="1" dirty="0" smtClean="0">
                <a:latin typeface="Arial" charset="0"/>
                <a:ea typeface="標楷體" pitchFamily="65" charset="-120"/>
              </a:rPr>
              <a:t>Do not need </a:t>
            </a:r>
            <a:r>
              <a:rPr kumimoji="1" lang="en-US" altLang="zh-HK" sz="1200" b="1" i="0" u="none" strike="noStrike" cap="none" normalizeH="0" baseline="0" dirty="0" smtClean="0">
                <a:ln>
                  <a:noFill/>
                </a:ln>
                <a:effectLst/>
                <a:latin typeface="Arial" charset="0"/>
                <a:ea typeface="標楷體" pitchFamily="65" charset="-120"/>
              </a:rPr>
              <a:t>2</a:t>
            </a:r>
            <a:r>
              <a:rPr kumimoji="1" lang="en-US" altLang="zh-HK" sz="1200" b="1" i="0" u="none" strike="noStrike" cap="none" normalizeH="0" baseline="30000" dirty="0" smtClean="0">
                <a:ln>
                  <a:noFill/>
                </a:ln>
                <a:effectLst/>
                <a:latin typeface="Arial" charset="0"/>
                <a:ea typeface="標楷體" pitchFamily="65" charset="-120"/>
              </a:rPr>
              <a:t>nd</a:t>
            </a:r>
            <a:r>
              <a:rPr kumimoji="1" lang="en-US" altLang="zh-HK" sz="1200" b="1" i="0" u="none" strike="noStrike" cap="none" normalizeH="0" baseline="0" dirty="0" smtClean="0">
                <a:ln>
                  <a:noFill/>
                </a:ln>
                <a:effectLst/>
                <a:latin typeface="Arial" charset="0"/>
                <a:ea typeface="標楷體" pitchFamily="65" charset="-120"/>
              </a:rPr>
              <a:t> dose vaccination</a:t>
            </a:r>
            <a:endParaRPr kumimoji="1" lang="zh-HK" altLang="en-US" sz="1200" b="1" i="0" u="none" strike="noStrike" cap="none" normalizeH="0" baseline="0" dirty="0" smtClean="0">
              <a:ln>
                <a:noFill/>
              </a:ln>
              <a:effectLst/>
              <a:latin typeface="Arial" charset="0"/>
              <a:ea typeface="標楷體" pitchFamily="65" charset="-120"/>
            </a:endParaRPr>
          </a:p>
        </p:txBody>
      </p:sp>
      <p:sp>
        <p:nvSpPr>
          <p:cNvPr id="8" name="矩形 7"/>
          <p:cNvSpPr/>
          <p:nvPr/>
        </p:nvSpPr>
        <p:spPr bwMode="auto">
          <a:xfrm>
            <a:off x="6020037" y="1379931"/>
            <a:ext cx="3083517" cy="276999"/>
          </a:xfrm>
          <a:prstGeom prst="rect">
            <a:avLst/>
          </a:prstGeom>
          <a:noFill/>
          <a:ln w="2857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HK" sz="1200" b="1" dirty="0" smtClean="0">
                <a:latin typeface="Arial" charset="0"/>
                <a:ea typeface="標楷體" pitchFamily="65" charset="-120"/>
              </a:rPr>
              <a:t>No vaccination on the vaccination day</a:t>
            </a:r>
            <a:endParaRPr kumimoji="1" lang="zh-HK" altLang="en-US" sz="1200" b="1" i="0" u="none" strike="noStrike" cap="none" normalizeH="0" baseline="0" dirty="0" smtClean="0">
              <a:ln>
                <a:noFill/>
              </a:ln>
              <a:effectLst/>
              <a:latin typeface="Arial" charset="0"/>
              <a:ea typeface="標楷體" pitchFamily="65" charset="-120"/>
            </a:endParaRPr>
          </a:p>
        </p:txBody>
      </p:sp>
      <p:cxnSp>
        <p:nvCxnSpPr>
          <p:cNvPr id="10" name="直線單箭頭接點 9"/>
          <p:cNvCxnSpPr>
            <a:stCxn id="6" idx="2"/>
          </p:cNvCxnSpPr>
          <p:nvPr/>
        </p:nvCxnSpPr>
        <p:spPr bwMode="auto">
          <a:xfrm flipH="1">
            <a:off x="1583206" y="1608863"/>
            <a:ext cx="2257" cy="362664"/>
          </a:xfrm>
          <a:prstGeom prst="straightConnector1">
            <a:avLst/>
          </a:prstGeom>
          <a:noFill/>
          <a:ln w="9525" cap="flat" cmpd="sng" algn="ctr">
            <a:noFill/>
            <a:prstDash val="solid"/>
            <a:round/>
            <a:headEnd type="none" w="med" len="med"/>
            <a:tailEnd type="triangle"/>
          </a:ln>
          <a:effectLst/>
        </p:spPr>
      </p:cxnSp>
      <p:cxnSp>
        <p:nvCxnSpPr>
          <p:cNvPr id="12" name="直線單箭頭接點 11"/>
          <p:cNvCxnSpPr>
            <a:stCxn id="6" idx="2"/>
          </p:cNvCxnSpPr>
          <p:nvPr/>
        </p:nvCxnSpPr>
        <p:spPr bwMode="auto">
          <a:xfrm flipH="1">
            <a:off x="1583206" y="1608863"/>
            <a:ext cx="2257" cy="362662"/>
          </a:xfrm>
          <a:prstGeom prst="straightConnector1">
            <a:avLst/>
          </a:prstGeom>
          <a:noFill/>
          <a:ln w="19050" cap="flat" cmpd="sng" algn="ctr">
            <a:solidFill>
              <a:srgbClr val="000000"/>
            </a:solidFill>
            <a:prstDash val="solid"/>
            <a:round/>
            <a:headEnd type="none" w="med" len="med"/>
            <a:tailEnd type="triangle"/>
          </a:ln>
          <a:effectLst/>
        </p:spPr>
      </p:cxnSp>
      <p:cxnSp>
        <p:nvCxnSpPr>
          <p:cNvPr id="14" name="直線單箭頭接點 13"/>
          <p:cNvCxnSpPr/>
          <p:nvPr/>
        </p:nvCxnSpPr>
        <p:spPr bwMode="auto">
          <a:xfrm>
            <a:off x="4340704" y="1695114"/>
            <a:ext cx="0" cy="257560"/>
          </a:xfrm>
          <a:prstGeom prst="straightConnector1">
            <a:avLst/>
          </a:prstGeom>
          <a:noFill/>
          <a:ln w="19050" cap="flat" cmpd="sng" algn="ctr">
            <a:solidFill>
              <a:srgbClr val="000000"/>
            </a:solidFill>
            <a:prstDash val="solid"/>
            <a:round/>
            <a:headEnd type="none" w="med" len="med"/>
            <a:tailEnd type="triangle"/>
          </a:ln>
          <a:effectLst/>
        </p:spPr>
      </p:cxnSp>
      <p:cxnSp>
        <p:nvCxnSpPr>
          <p:cNvPr id="15" name="直線單箭頭接點 14"/>
          <p:cNvCxnSpPr/>
          <p:nvPr/>
        </p:nvCxnSpPr>
        <p:spPr bwMode="auto">
          <a:xfrm flipH="1">
            <a:off x="7546731" y="1633190"/>
            <a:ext cx="2257" cy="274741"/>
          </a:xfrm>
          <a:prstGeom prst="straightConnector1">
            <a:avLst/>
          </a:prstGeom>
          <a:noFill/>
          <a:ln w="19050" cap="flat" cmpd="sng" algn="ctr">
            <a:solidFill>
              <a:srgbClr val="000000"/>
            </a:solidFill>
            <a:prstDash val="solid"/>
            <a:round/>
            <a:headEnd type="none" w="med" len="med"/>
            <a:tailEnd type="triangle"/>
          </a:ln>
          <a:effectLst/>
        </p:spPr>
      </p:cxnSp>
      <p:sp>
        <p:nvSpPr>
          <p:cNvPr id="30" name="矩形 29"/>
          <p:cNvSpPr/>
          <p:nvPr/>
        </p:nvSpPr>
        <p:spPr bwMode="auto">
          <a:xfrm>
            <a:off x="3594561" y="858601"/>
            <a:ext cx="1893278" cy="276999"/>
          </a:xfrm>
          <a:prstGeom prst="rect">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200" b="1" dirty="0" smtClean="0">
                <a:latin typeface="Arial" charset="0"/>
                <a:ea typeface="標楷體" pitchFamily="65" charset="-120"/>
              </a:rPr>
              <a:t>Documents to students</a:t>
            </a:r>
            <a:endParaRPr kumimoji="1" lang="zh-HK" altLang="en-US" sz="1200" b="1" i="0" u="none" strike="noStrike" cap="none" normalizeH="0" baseline="0" dirty="0" smtClean="0">
              <a:ln>
                <a:noFill/>
              </a:ln>
              <a:effectLst/>
              <a:latin typeface="Arial" charset="0"/>
              <a:ea typeface="標楷體" pitchFamily="65" charset="-120"/>
            </a:endParaRPr>
          </a:p>
        </p:txBody>
      </p:sp>
      <p:cxnSp>
        <p:nvCxnSpPr>
          <p:cNvPr id="32" name="直線單箭頭接點 31"/>
          <p:cNvCxnSpPr>
            <a:stCxn id="30" idx="1"/>
          </p:cNvCxnSpPr>
          <p:nvPr/>
        </p:nvCxnSpPr>
        <p:spPr bwMode="auto">
          <a:xfrm flipH="1">
            <a:off x="1516683" y="997101"/>
            <a:ext cx="2077878" cy="310437"/>
          </a:xfrm>
          <a:prstGeom prst="straightConnector1">
            <a:avLst/>
          </a:prstGeom>
          <a:noFill/>
          <a:ln w="19050" cap="flat" cmpd="sng" algn="ctr">
            <a:solidFill>
              <a:srgbClr val="000000"/>
            </a:solidFill>
            <a:prstDash val="solid"/>
            <a:round/>
            <a:headEnd type="none" w="med" len="med"/>
            <a:tailEnd type="triangle"/>
          </a:ln>
          <a:effectLst/>
        </p:spPr>
      </p:cxnSp>
      <p:cxnSp>
        <p:nvCxnSpPr>
          <p:cNvPr id="34" name="直線單箭頭接點 33"/>
          <p:cNvCxnSpPr>
            <a:stCxn id="30" idx="2"/>
          </p:cNvCxnSpPr>
          <p:nvPr/>
        </p:nvCxnSpPr>
        <p:spPr bwMode="auto">
          <a:xfrm>
            <a:off x="4541200" y="1135600"/>
            <a:ext cx="12434" cy="230081"/>
          </a:xfrm>
          <a:prstGeom prst="straightConnector1">
            <a:avLst/>
          </a:prstGeom>
          <a:noFill/>
          <a:ln w="19050" cap="flat" cmpd="sng" algn="ctr">
            <a:solidFill>
              <a:srgbClr val="000000"/>
            </a:solidFill>
            <a:prstDash val="solid"/>
            <a:round/>
            <a:headEnd type="none" w="med" len="med"/>
            <a:tailEnd type="triangle"/>
          </a:ln>
          <a:effectLst/>
        </p:spPr>
      </p:cxnSp>
      <p:cxnSp>
        <p:nvCxnSpPr>
          <p:cNvPr id="38" name="直線單箭頭接點 37"/>
          <p:cNvCxnSpPr>
            <a:stCxn id="30" idx="3"/>
            <a:endCxn id="8" idx="0"/>
          </p:cNvCxnSpPr>
          <p:nvPr/>
        </p:nvCxnSpPr>
        <p:spPr bwMode="auto">
          <a:xfrm>
            <a:off x="5487839" y="997101"/>
            <a:ext cx="2073957" cy="382830"/>
          </a:xfrm>
          <a:prstGeom prst="straightConnector1">
            <a:avLst/>
          </a:prstGeom>
          <a:noFill/>
          <a:ln w="19050" cap="flat" cmpd="sng" algn="ctr">
            <a:solidFill>
              <a:srgbClr val="000000"/>
            </a:solidFill>
            <a:prstDash val="solid"/>
            <a:round/>
            <a:headEnd type="none" w="med" len="med"/>
            <a:tailEnd type="triangle"/>
          </a:ln>
          <a:effectLst/>
        </p:spPr>
      </p:cxnSp>
      <p:cxnSp>
        <p:nvCxnSpPr>
          <p:cNvPr id="5" name="直線接點 4"/>
          <p:cNvCxnSpPr>
            <a:stCxn id="20" idx="1"/>
          </p:cNvCxnSpPr>
          <p:nvPr/>
        </p:nvCxnSpPr>
        <p:spPr bwMode="auto">
          <a:xfrm>
            <a:off x="32085" y="3840519"/>
            <a:ext cx="2875004" cy="165692"/>
          </a:xfrm>
          <a:prstGeom prst="line">
            <a:avLst/>
          </a:prstGeom>
          <a:noFill/>
          <a:ln w="9525" cap="flat" cmpd="sng" algn="ctr">
            <a:noFill/>
            <a:prstDash val="solid"/>
            <a:round/>
            <a:headEnd type="none" w="med" len="med"/>
            <a:tailEnd type="none" w="med" len="med"/>
          </a:ln>
          <a:effectLst/>
        </p:spPr>
      </p:cxnSp>
      <p:grpSp>
        <p:nvGrpSpPr>
          <p:cNvPr id="22" name="群組 21"/>
          <p:cNvGrpSpPr/>
          <p:nvPr/>
        </p:nvGrpSpPr>
        <p:grpSpPr>
          <a:xfrm>
            <a:off x="37274" y="1995852"/>
            <a:ext cx="2921711" cy="3689331"/>
            <a:chOff x="-4751561" y="829002"/>
            <a:chExt cx="3037397" cy="3835411"/>
          </a:xfrm>
        </p:grpSpPr>
        <p:pic>
          <p:nvPicPr>
            <p:cNvPr id="27" name="圖片 2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51561" y="2990668"/>
              <a:ext cx="3037375" cy="1673745"/>
            </a:xfrm>
            <a:prstGeom prst="rect">
              <a:avLst/>
            </a:prstGeom>
          </p:spPr>
        </p:pic>
        <p:pic>
          <p:nvPicPr>
            <p:cNvPr id="18" name="圖片 1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51561" y="830057"/>
              <a:ext cx="1515387" cy="2155747"/>
            </a:xfrm>
            <a:prstGeom prst="rect">
              <a:avLst/>
            </a:prstGeom>
          </p:spPr>
        </p:pic>
        <p:pic>
          <p:nvPicPr>
            <p:cNvPr id="19" name="圖片 1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29626" y="829002"/>
              <a:ext cx="1515462" cy="2156802"/>
            </a:xfrm>
            <a:prstGeom prst="rect">
              <a:avLst/>
            </a:prstGeom>
          </p:spPr>
        </p:pic>
      </p:grpSp>
      <p:sp>
        <p:nvSpPr>
          <p:cNvPr id="20" name="矩形 19"/>
          <p:cNvSpPr/>
          <p:nvPr/>
        </p:nvSpPr>
        <p:spPr bwMode="auto">
          <a:xfrm>
            <a:off x="32085" y="1995854"/>
            <a:ext cx="2955008" cy="3903785"/>
          </a:xfrm>
          <a:prstGeom prst="rect">
            <a:avLst/>
          </a:prstGeom>
          <a:no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dirty="0" smtClean="0">
              <a:ln>
                <a:noFill/>
              </a:ln>
              <a:effectLst/>
              <a:latin typeface="Arial" charset="0"/>
              <a:ea typeface="標楷體" pitchFamily="65" charset="-120"/>
            </a:endParaRPr>
          </a:p>
        </p:txBody>
      </p:sp>
      <p:grpSp>
        <p:nvGrpSpPr>
          <p:cNvPr id="33" name="群組 32"/>
          <p:cNvGrpSpPr/>
          <p:nvPr/>
        </p:nvGrpSpPr>
        <p:grpSpPr>
          <a:xfrm>
            <a:off x="3134277" y="2005943"/>
            <a:ext cx="2869887" cy="3905639"/>
            <a:chOff x="-7437815" y="-2095500"/>
            <a:chExt cx="6182680" cy="8414030"/>
          </a:xfrm>
        </p:grpSpPr>
        <p:pic>
          <p:nvPicPr>
            <p:cNvPr id="23" name="圖片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2664" y="2325646"/>
              <a:ext cx="6177529" cy="3992884"/>
            </a:xfrm>
            <a:prstGeom prst="rect">
              <a:avLst/>
            </a:prstGeom>
          </p:spPr>
        </p:pic>
        <p:pic>
          <p:nvPicPr>
            <p:cNvPr id="28" name="圖片 2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437815" y="-2070826"/>
              <a:ext cx="3099315" cy="4383455"/>
            </a:xfrm>
            <a:prstGeom prst="rect">
              <a:avLst/>
            </a:prstGeom>
          </p:spPr>
        </p:pic>
        <p:pic>
          <p:nvPicPr>
            <p:cNvPr id="29" name="圖片 2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343997" y="-2095500"/>
              <a:ext cx="3088862" cy="4401628"/>
            </a:xfrm>
            <a:prstGeom prst="rect">
              <a:avLst/>
            </a:prstGeom>
          </p:spPr>
        </p:pic>
      </p:grpSp>
      <p:sp>
        <p:nvSpPr>
          <p:cNvPr id="25" name="矩形 24"/>
          <p:cNvSpPr/>
          <p:nvPr/>
        </p:nvSpPr>
        <p:spPr bwMode="auto">
          <a:xfrm>
            <a:off x="3105201" y="1965691"/>
            <a:ext cx="2939595" cy="3945892"/>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dirty="0" smtClean="0">
              <a:ln>
                <a:noFill/>
              </a:ln>
              <a:effectLst/>
              <a:latin typeface="Arial" charset="0"/>
              <a:ea typeface="標楷體" pitchFamily="65" charset="-120"/>
            </a:endParaRPr>
          </a:p>
        </p:txBody>
      </p:sp>
      <p:pic>
        <p:nvPicPr>
          <p:cNvPr id="35" name="圖片 3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215990" y="1982512"/>
            <a:ext cx="2721858" cy="3892811"/>
          </a:xfrm>
          <a:prstGeom prst="rect">
            <a:avLst/>
          </a:prstGeom>
          <a:ln w="38100">
            <a:solidFill>
              <a:srgbClr val="4597A0"/>
            </a:solidFill>
          </a:ln>
        </p:spPr>
      </p:pic>
    </p:spTree>
    <p:extLst>
      <p:ext uri="{BB962C8B-B14F-4D97-AF65-F5344CB8AC3E}">
        <p14:creationId xmlns:p14="http://schemas.microsoft.com/office/powerpoint/2010/main" val="2280942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19919" y="2046808"/>
            <a:ext cx="3054398" cy="4334968"/>
          </a:xfrm>
          <a:prstGeom prst="rect">
            <a:avLst/>
          </a:prstGeom>
          <a:ln>
            <a:noFill/>
          </a:ln>
          <a:effectLst>
            <a:outerShdw blurRad="292100" dist="139700" dir="2700000" algn="tl" rotWithShape="0">
              <a:srgbClr val="333333">
                <a:alpha val="65000"/>
              </a:srgbClr>
            </a:outerShdw>
          </a:effectLst>
        </p:spPr>
      </p:pic>
      <p:sp>
        <p:nvSpPr>
          <p:cNvPr id="5" name="投影片編號版面配置區 4"/>
          <p:cNvSpPr>
            <a:spLocks noGrp="1"/>
          </p:cNvSpPr>
          <p:nvPr>
            <p:ph type="sldNum" sz="quarter" idx="12"/>
          </p:nvPr>
        </p:nvSpPr>
        <p:spPr/>
        <p:txBody>
          <a:bodyPr/>
          <a:lstStyle/>
          <a:p>
            <a:fld id="{33FC7872-1AFC-4F45-979D-0223E216B5B0}" type="slidenum">
              <a:rPr lang="zh-HK" altLang="en-US" smtClean="0"/>
              <a:t>24</a:t>
            </a:fld>
            <a:endParaRPr lang="zh-HK" altLang="en-US"/>
          </a:p>
        </p:txBody>
      </p:sp>
      <p:cxnSp>
        <p:nvCxnSpPr>
          <p:cNvPr id="11" name="直線接點 10"/>
          <p:cNvCxnSpPr/>
          <p:nvPr/>
        </p:nvCxnSpPr>
        <p:spPr bwMode="auto">
          <a:xfrm>
            <a:off x="2127738" y="5314976"/>
            <a:ext cx="914400" cy="914400"/>
          </a:xfrm>
          <a:prstGeom prst="line">
            <a:avLst/>
          </a:prstGeom>
          <a:noFill/>
          <a:ln w="9525" cap="flat" cmpd="sng" algn="ctr">
            <a:noFill/>
            <a:prstDash val="solid"/>
            <a:round/>
            <a:headEnd type="none" w="med" len="med"/>
            <a:tailEnd type="none" w="med" len="med"/>
          </a:ln>
          <a:effectLst/>
        </p:spPr>
      </p:cxnSp>
      <p:cxnSp>
        <p:nvCxnSpPr>
          <p:cNvPr id="34" name="直線接點 33"/>
          <p:cNvCxnSpPr/>
          <p:nvPr/>
        </p:nvCxnSpPr>
        <p:spPr bwMode="auto">
          <a:xfrm>
            <a:off x="2280138" y="5467376"/>
            <a:ext cx="914400" cy="914400"/>
          </a:xfrm>
          <a:prstGeom prst="line">
            <a:avLst/>
          </a:prstGeom>
          <a:noFill/>
          <a:ln w="9525" cap="flat" cmpd="sng" algn="ctr">
            <a:noFill/>
            <a:prstDash val="solid"/>
            <a:round/>
            <a:headEnd type="none" w="med" len="med"/>
            <a:tailEnd type="none" w="med" len="med"/>
          </a:ln>
          <a:effectLst/>
        </p:spPr>
      </p:cxnSp>
      <p:cxnSp>
        <p:nvCxnSpPr>
          <p:cNvPr id="35" name="直線接點 34"/>
          <p:cNvCxnSpPr/>
          <p:nvPr/>
        </p:nvCxnSpPr>
        <p:spPr bwMode="auto">
          <a:xfrm>
            <a:off x="2432538" y="5619776"/>
            <a:ext cx="914400" cy="914400"/>
          </a:xfrm>
          <a:prstGeom prst="line">
            <a:avLst/>
          </a:prstGeom>
          <a:noFill/>
          <a:ln w="9525" cap="flat" cmpd="sng" algn="ctr">
            <a:noFill/>
            <a:prstDash val="solid"/>
            <a:round/>
            <a:headEnd type="none" w="med" len="med"/>
            <a:tailEnd type="none" w="med" len="med"/>
          </a:ln>
          <a:effectLst/>
        </p:spPr>
      </p:cxnSp>
      <p:pic>
        <p:nvPicPr>
          <p:cNvPr id="46" name="圖片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066" y="2300814"/>
            <a:ext cx="3857743" cy="2337480"/>
          </a:xfrm>
          <a:prstGeom prst="rect">
            <a:avLst/>
          </a:prstGeom>
          <a:ln w="6350">
            <a:solidFill>
              <a:schemeClr val="tx1"/>
            </a:solidFill>
          </a:ln>
        </p:spPr>
      </p:pic>
      <p:sp>
        <p:nvSpPr>
          <p:cNvPr id="16" name="矩形 15"/>
          <p:cNvSpPr/>
          <p:nvPr/>
        </p:nvSpPr>
        <p:spPr>
          <a:xfrm>
            <a:off x="-524935" y="1277367"/>
            <a:ext cx="9462783" cy="769441"/>
          </a:xfrm>
          <a:prstGeom prst="rect">
            <a:avLst/>
          </a:prstGeom>
        </p:spPr>
        <p:txBody>
          <a:bodyPr wrap="none">
            <a:spAutoFit/>
          </a:bodyPr>
          <a:lstStyle/>
          <a:p>
            <a:pPr marL="804863" lvl="1"/>
            <a:endParaRPr lang="en-US" altLang="zh-TW" b="1" i="1" u="sng" dirty="0" smtClean="0">
              <a:solidFill>
                <a:schemeClr val="accent5">
                  <a:lumMod val="50000"/>
                </a:schemeClr>
              </a:solidFill>
              <a:cs typeface="Calibri" panose="020F0502020204030204" pitchFamily="34" charset="0"/>
              <a:hlinkClick r:id="rId5" action="ppaction://hlinksldjump"/>
            </a:endParaRPr>
          </a:p>
          <a:p>
            <a:pPr marL="804863" lvl="1" indent="-92075"/>
            <a:r>
              <a:rPr lang="en-US" altLang="zh-TW" sz="1600" b="1" i="1" u="sng" dirty="0" smtClean="0">
                <a:solidFill>
                  <a:srgbClr val="FF0000"/>
                </a:solidFill>
                <a:cs typeface="Calibri" panose="020F0502020204030204" pitchFamily="34" charset="0"/>
              </a:rPr>
              <a:t>Within </a:t>
            </a:r>
            <a:r>
              <a:rPr lang="en-US" altLang="zh-TW" sz="1600" b="1" i="1" u="sng" dirty="0">
                <a:solidFill>
                  <a:srgbClr val="FF0000"/>
                </a:solidFill>
                <a:cs typeface="Calibri" panose="020F0502020204030204" pitchFamily="34" charset="0"/>
              </a:rPr>
              <a:t>1 day after </a:t>
            </a:r>
            <a:r>
              <a:rPr lang="en-US" altLang="zh-TW" sz="1600" b="1" i="1" u="sng" dirty="0" smtClean="0">
                <a:solidFill>
                  <a:srgbClr val="FF0000"/>
                </a:solidFill>
                <a:cs typeface="Calibri" panose="020F0502020204030204" pitchFamily="34" charset="0"/>
              </a:rPr>
              <a:t>vaccination: </a:t>
            </a:r>
            <a:r>
              <a:rPr lang="en-US" altLang="zh-TW" sz="1200" b="1" i="1" u="sng" dirty="0" smtClean="0">
                <a:solidFill>
                  <a:schemeClr val="accent5">
                    <a:lumMod val="50000"/>
                  </a:schemeClr>
                </a:solidFill>
                <a:cs typeface="Calibri" panose="020F0502020204030204" pitchFamily="34" charset="0"/>
                <a:hlinkClick r:id="rId6" action="ppaction://hlinksldjump"/>
              </a:rPr>
              <a:t>Fax </a:t>
            </a:r>
            <a:r>
              <a:rPr lang="en-US" altLang="zh-TW" sz="1200" b="1" i="1" u="sng" dirty="0">
                <a:solidFill>
                  <a:schemeClr val="accent5">
                    <a:lumMod val="50000"/>
                  </a:schemeClr>
                </a:solidFill>
                <a:cs typeface="Calibri" panose="020F0502020204030204" pitchFamily="34" charset="0"/>
              </a:rPr>
              <a:t>“Vaccine Delivery Note” &amp; “Vaccine Usage Form- </a:t>
            </a:r>
            <a:r>
              <a:rPr lang="en-US" altLang="zh-TW" sz="1200" b="1" i="1" u="sng" dirty="0" smtClean="0">
                <a:solidFill>
                  <a:schemeClr val="accent5">
                    <a:lumMod val="50000"/>
                  </a:schemeClr>
                </a:solidFill>
                <a:cs typeface="Calibri" panose="020F0502020204030204" pitchFamily="34" charset="0"/>
              </a:rPr>
              <a:t>DH delivery” </a:t>
            </a:r>
            <a:r>
              <a:rPr lang="en-US" altLang="zh-TW" sz="1200" b="1" i="1" u="sng" dirty="0">
                <a:solidFill>
                  <a:schemeClr val="accent5">
                    <a:lumMod val="50000"/>
                  </a:schemeClr>
                </a:solidFill>
                <a:cs typeface="Calibri" panose="020F0502020204030204" pitchFamily="34" charset="0"/>
              </a:rPr>
              <a:t>to PMVD</a:t>
            </a:r>
            <a:endParaRPr lang="en-US" altLang="zh-HK" sz="1200" b="1" dirty="0">
              <a:solidFill>
                <a:srgbClr val="FF0000"/>
              </a:solidFill>
            </a:endParaRPr>
          </a:p>
          <a:p>
            <a:pPr marL="804863" lvl="1" indent="-92075"/>
            <a:endParaRPr lang="en-US" altLang="zh-TW" sz="1000" b="1" i="1" dirty="0">
              <a:solidFill>
                <a:srgbClr val="0066FF"/>
              </a:solidFill>
              <a:cs typeface="Calibri" panose="020F0502020204030204" pitchFamily="34" charset="0"/>
            </a:endParaRPr>
          </a:p>
        </p:txBody>
      </p:sp>
      <p:sp>
        <p:nvSpPr>
          <p:cNvPr id="17" name="標題 1"/>
          <p:cNvSpPr txBox="1">
            <a:spLocks/>
          </p:cNvSpPr>
          <p:nvPr/>
        </p:nvSpPr>
        <p:spPr bwMode="auto">
          <a:xfrm>
            <a:off x="207693" y="243928"/>
            <a:ext cx="8229600" cy="63395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r>
              <a:rPr lang="en-US" altLang="zh-HK" sz="2800" b="1" kern="0" dirty="0" smtClean="0">
                <a:solidFill>
                  <a:srgbClr val="0070C0"/>
                </a:solidFill>
                <a:latin typeface="+mn-lt"/>
                <a:cs typeface="Times New Roman" panose="02020603050405020304" pitchFamily="18" charset="0"/>
              </a:rPr>
              <a:t>4. Vaccination procedures</a:t>
            </a:r>
            <a:endParaRPr lang="zh-HK" altLang="en-US" sz="2800" b="1" kern="0" dirty="0">
              <a:latin typeface="+mn-lt"/>
              <a:cs typeface="Times New Roman" panose="02020603050405020304" pitchFamily="18" charset="0"/>
            </a:endParaRPr>
          </a:p>
        </p:txBody>
      </p:sp>
      <p:sp>
        <p:nvSpPr>
          <p:cNvPr id="18" name="矩形 17"/>
          <p:cNvSpPr/>
          <p:nvPr/>
        </p:nvSpPr>
        <p:spPr>
          <a:xfrm>
            <a:off x="207693" y="912671"/>
            <a:ext cx="6382512" cy="707886"/>
          </a:xfrm>
          <a:prstGeom prst="rect">
            <a:avLst/>
          </a:prstGeom>
        </p:spPr>
        <p:txBody>
          <a:bodyPr wrap="square">
            <a:spAutoFit/>
          </a:bodyPr>
          <a:lstStyle/>
          <a:p>
            <a:pPr marL="800100" lvl="1" indent="-342900">
              <a:buFont typeface="+mj-lt"/>
              <a:buAutoNum type="alphaLcParenR" startAt="5"/>
            </a:pPr>
            <a:r>
              <a:rPr lang="en-US" altLang="zh-HK" sz="2000" b="1" dirty="0" smtClean="0"/>
              <a:t>Submitting Reports </a:t>
            </a:r>
            <a:r>
              <a:rPr lang="en-US" altLang="zh-HK" sz="2000" b="1" i="1" dirty="0" smtClean="0">
                <a:solidFill>
                  <a:srgbClr val="0066FF"/>
                </a:solidFill>
              </a:rPr>
              <a:t>(</a:t>
            </a:r>
            <a:r>
              <a:rPr lang="en-US" altLang="zh-TW" sz="2000" b="1" i="1" u="sng" dirty="0">
                <a:solidFill>
                  <a:srgbClr val="0066FF"/>
                </a:solidFill>
                <a:cs typeface="Calibri" panose="020F0502020204030204" pitchFamily="34" charset="0"/>
              </a:rPr>
              <a:t>For DH </a:t>
            </a:r>
            <a:r>
              <a:rPr lang="en-US" altLang="zh-TW" sz="2000" b="1" i="1" u="sng" dirty="0" smtClean="0">
                <a:solidFill>
                  <a:srgbClr val="0066FF"/>
                </a:solidFill>
                <a:cs typeface="Calibri" panose="020F0502020204030204" pitchFamily="34" charset="0"/>
              </a:rPr>
              <a:t>delivery)</a:t>
            </a:r>
            <a:endParaRPr lang="zh-HK" altLang="en-US" sz="2000" i="1" u="sng" dirty="0">
              <a:solidFill>
                <a:srgbClr val="0066FF"/>
              </a:solidFill>
            </a:endParaRPr>
          </a:p>
          <a:p>
            <a:pPr marL="800100" lvl="1" indent="-342900">
              <a:buFont typeface="+mj-lt"/>
              <a:buAutoNum type="alphaLcParenR" startAt="5"/>
            </a:pPr>
            <a:endParaRPr lang="en-US" altLang="zh-HK" sz="2000" b="1" dirty="0">
              <a:solidFill>
                <a:srgbClr val="0066FF"/>
              </a:solidFill>
            </a:endParaRPr>
          </a:p>
        </p:txBody>
      </p:sp>
      <p:sp>
        <p:nvSpPr>
          <p:cNvPr id="19" name="圓角矩形 18"/>
          <p:cNvSpPr/>
          <p:nvPr/>
        </p:nvSpPr>
        <p:spPr bwMode="auto">
          <a:xfrm>
            <a:off x="5455931" y="2403485"/>
            <a:ext cx="526635" cy="176934"/>
          </a:xfrm>
          <a:prstGeom prst="roundRect">
            <a:avLst>
              <a:gd name="adj" fmla="val 50000"/>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Tree>
    <p:extLst>
      <p:ext uri="{BB962C8B-B14F-4D97-AF65-F5344CB8AC3E}">
        <p14:creationId xmlns:p14="http://schemas.microsoft.com/office/powerpoint/2010/main" val="2621616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12744" y="2280194"/>
            <a:ext cx="2907281" cy="4100047"/>
          </a:xfrm>
          <a:prstGeom prst="rect">
            <a:avLst/>
          </a:prstGeom>
          <a:ln>
            <a:noFill/>
          </a:ln>
          <a:effectLst>
            <a:outerShdw blurRad="292100" dist="139700" dir="2700000" algn="tl" rotWithShape="0">
              <a:srgbClr val="333333">
                <a:alpha val="65000"/>
              </a:srgbClr>
            </a:outerShdw>
          </a:effectLst>
        </p:spPr>
      </p:pic>
      <p:sp>
        <p:nvSpPr>
          <p:cNvPr id="5" name="投影片編號版面配置區 4"/>
          <p:cNvSpPr>
            <a:spLocks noGrp="1"/>
          </p:cNvSpPr>
          <p:nvPr>
            <p:ph type="sldNum" sz="quarter" idx="12"/>
          </p:nvPr>
        </p:nvSpPr>
        <p:spPr/>
        <p:txBody>
          <a:bodyPr/>
          <a:lstStyle/>
          <a:p>
            <a:fld id="{33FC7872-1AFC-4F45-979D-0223E216B5B0}" type="slidenum">
              <a:rPr lang="zh-HK" altLang="en-US" smtClean="0"/>
              <a:t>25</a:t>
            </a:fld>
            <a:endParaRPr lang="zh-HK" altLang="en-US"/>
          </a:p>
        </p:txBody>
      </p:sp>
      <p:cxnSp>
        <p:nvCxnSpPr>
          <p:cNvPr id="11" name="直線接點 10"/>
          <p:cNvCxnSpPr/>
          <p:nvPr/>
        </p:nvCxnSpPr>
        <p:spPr bwMode="auto">
          <a:xfrm>
            <a:off x="2127738" y="5314976"/>
            <a:ext cx="914400" cy="914400"/>
          </a:xfrm>
          <a:prstGeom prst="line">
            <a:avLst/>
          </a:prstGeom>
          <a:noFill/>
          <a:ln w="9525" cap="flat" cmpd="sng" algn="ctr">
            <a:noFill/>
            <a:prstDash val="solid"/>
            <a:round/>
            <a:headEnd type="none" w="med" len="med"/>
            <a:tailEnd type="none" w="med" len="med"/>
          </a:ln>
          <a:effectLst/>
        </p:spPr>
      </p:cxnSp>
      <p:cxnSp>
        <p:nvCxnSpPr>
          <p:cNvPr id="34" name="直線接點 33"/>
          <p:cNvCxnSpPr/>
          <p:nvPr/>
        </p:nvCxnSpPr>
        <p:spPr bwMode="auto">
          <a:xfrm>
            <a:off x="2280138" y="5467376"/>
            <a:ext cx="914400" cy="914400"/>
          </a:xfrm>
          <a:prstGeom prst="line">
            <a:avLst/>
          </a:prstGeom>
          <a:noFill/>
          <a:ln w="9525" cap="flat" cmpd="sng" algn="ctr">
            <a:noFill/>
            <a:prstDash val="solid"/>
            <a:round/>
            <a:headEnd type="none" w="med" len="med"/>
            <a:tailEnd type="none" w="med" len="med"/>
          </a:ln>
          <a:effectLst/>
        </p:spPr>
      </p:cxnSp>
      <p:cxnSp>
        <p:nvCxnSpPr>
          <p:cNvPr id="35" name="直線接點 34"/>
          <p:cNvCxnSpPr/>
          <p:nvPr/>
        </p:nvCxnSpPr>
        <p:spPr bwMode="auto">
          <a:xfrm>
            <a:off x="2432538" y="5619776"/>
            <a:ext cx="914400" cy="914400"/>
          </a:xfrm>
          <a:prstGeom prst="line">
            <a:avLst/>
          </a:prstGeom>
          <a:noFill/>
          <a:ln w="9525" cap="flat" cmpd="sng" algn="ctr">
            <a:noFill/>
            <a:prstDash val="solid"/>
            <a:round/>
            <a:headEnd type="none" w="med" len="med"/>
            <a:tailEnd type="none" w="med" len="med"/>
          </a:ln>
          <a:effectLst/>
        </p:spPr>
      </p:cxnSp>
      <p:pic>
        <p:nvPicPr>
          <p:cNvPr id="46" name="圖片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89" y="2951756"/>
            <a:ext cx="3857743" cy="2337480"/>
          </a:xfrm>
          <a:prstGeom prst="rect">
            <a:avLst/>
          </a:prstGeom>
          <a:ln w="6350">
            <a:solidFill>
              <a:schemeClr val="tx1"/>
            </a:solidFill>
          </a:ln>
        </p:spPr>
      </p:pic>
      <p:sp>
        <p:nvSpPr>
          <p:cNvPr id="23" name="矩形 22"/>
          <p:cNvSpPr/>
          <p:nvPr/>
        </p:nvSpPr>
        <p:spPr bwMode="auto">
          <a:xfrm>
            <a:off x="1664677" y="2190914"/>
            <a:ext cx="1682261" cy="16103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
        <p:nvSpPr>
          <p:cNvPr id="16" name="矩形 15"/>
          <p:cNvSpPr/>
          <p:nvPr/>
        </p:nvSpPr>
        <p:spPr>
          <a:xfrm>
            <a:off x="98872" y="1172669"/>
            <a:ext cx="8838976" cy="1569660"/>
          </a:xfrm>
          <a:prstGeom prst="rect">
            <a:avLst/>
          </a:prstGeom>
        </p:spPr>
        <p:txBody>
          <a:bodyPr wrap="square">
            <a:spAutoFit/>
          </a:bodyPr>
          <a:lstStyle/>
          <a:p>
            <a:pPr marL="804863" lvl="1"/>
            <a:endParaRPr lang="en-US" altLang="zh-TW" sz="1600" b="1" i="1" u="sng" dirty="0" smtClean="0">
              <a:solidFill>
                <a:schemeClr val="accent5">
                  <a:lumMod val="50000"/>
                </a:schemeClr>
              </a:solidFill>
              <a:cs typeface="Calibri" panose="020F0502020204030204" pitchFamily="34" charset="0"/>
              <a:hlinkClick r:id="rId5" action="ppaction://hlinksldjump"/>
            </a:endParaRPr>
          </a:p>
          <a:p>
            <a:pPr marL="998538" lvl="1" indent="-285750">
              <a:buFont typeface="Arial" panose="020B0604020202020204" pitchFamily="34" charset="0"/>
              <a:buChar char="•"/>
            </a:pPr>
            <a:r>
              <a:rPr lang="en-US" altLang="zh-TW" sz="1500" b="1" i="1" u="sng" dirty="0" smtClean="0">
                <a:solidFill>
                  <a:srgbClr val="FF0000"/>
                </a:solidFill>
                <a:cs typeface="Calibri" panose="020F0502020204030204" pitchFamily="34" charset="0"/>
              </a:rPr>
              <a:t>Within </a:t>
            </a:r>
            <a:r>
              <a:rPr lang="en-US" altLang="zh-TW" sz="1500" b="1" i="1" u="sng" dirty="0">
                <a:solidFill>
                  <a:srgbClr val="FF0000"/>
                </a:solidFill>
                <a:cs typeface="Calibri" panose="020F0502020204030204" pitchFamily="34" charset="0"/>
              </a:rPr>
              <a:t>1 day after receiving </a:t>
            </a:r>
            <a:r>
              <a:rPr lang="en-US" altLang="zh-TW" sz="1500" b="1" i="1" u="sng" dirty="0" smtClean="0">
                <a:solidFill>
                  <a:srgbClr val="FF0000"/>
                </a:solidFill>
                <a:cs typeface="Calibri" panose="020F0502020204030204" pitchFamily="34" charset="0"/>
              </a:rPr>
              <a:t>vaccines: </a:t>
            </a:r>
            <a:r>
              <a:rPr lang="en-US" altLang="zh-TW" sz="1400" b="1" i="1" u="sng" dirty="0" smtClean="0">
                <a:solidFill>
                  <a:schemeClr val="accent5">
                    <a:lumMod val="50000"/>
                  </a:schemeClr>
                </a:solidFill>
                <a:cs typeface="Calibri" panose="020F0502020204030204" pitchFamily="34" charset="0"/>
              </a:rPr>
              <a:t>Fax “Vaccine Delivery Note” to </a:t>
            </a:r>
            <a:r>
              <a:rPr lang="en-US" altLang="zh-TW" sz="1400" b="1" i="1" u="sng" dirty="0">
                <a:solidFill>
                  <a:schemeClr val="accent5">
                    <a:lumMod val="50000"/>
                  </a:schemeClr>
                </a:solidFill>
                <a:cs typeface="Calibri" panose="020F0502020204030204" pitchFamily="34" charset="0"/>
              </a:rPr>
              <a:t>PMVD </a:t>
            </a:r>
            <a:endParaRPr lang="en-US" altLang="zh-TW" sz="1400" b="1" i="1" u="sng" dirty="0" smtClean="0">
              <a:solidFill>
                <a:schemeClr val="accent5">
                  <a:lumMod val="50000"/>
                </a:schemeClr>
              </a:solidFill>
              <a:cs typeface="Calibri" panose="020F0502020204030204" pitchFamily="34" charset="0"/>
            </a:endParaRPr>
          </a:p>
          <a:p>
            <a:pPr marL="712788" lvl="1"/>
            <a:r>
              <a:rPr lang="en-US" altLang="zh-TW" sz="1500" b="1" i="1" u="sng" dirty="0" smtClean="0">
                <a:solidFill>
                  <a:schemeClr val="accent5">
                    <a:lumMod val="50000"/>
                  </a:schemeClr>
                </a:solidFill>
                <a:cs typeface="Calibri" panose="020F0502020204030204" pitchFamily="34" charset="0"/>
              </a:rPr>
              <a:t>     </a:t>
            </a:r>
            <a:endParaRPr lang="en-US" altLang="zh-TW" sz="1500" b="1" i="1" u="sng" dirty="0" smtClean="0">
              <a:solidFill>
                <a:srgbClr val="FF0000"/>
              </a:solidFill>
              <a:cs typeface="Calibri" panose="020F0502020204030204" pitchFamily="34" charset="0"/>
            </a:endParaRPr>
          </a:p>
          <a:p>
            <a:pPr marL="998538" lvl="1" indent="-285750">
              <a:buFont typeface="Arial" panose="020B0604020202020204" pitchFamily="34" charset="0"/>
              <a:buChar char="•"/>
            </a:pPr>
            <a:r>
              <a:rPr lang="en-US" altLang="zh-TW" sz="1500" b="1" i="1" u="sng" dirty="0" smtClean="0">
                <a:solidFill>
                  <a:srgbClr val="FF0000"/>
                </a:solidFill>
                <a:cs typeface="Calibri" panose="020F0502020204030204" pitchFamily="34" charset="0"/>
              </a:rPr>
              <a:t>Within </a:t>
            </a:r>
            <a:r>
              <a:rPr lang="en-US" altLang="zh-TW" sz="1500" b="1" i="1" u="sng" dirty="0">
                <a:solidFill>
                  <a:srgbClr val="FF0000"/>
                </a:solidFill>
                <a:cs typeface="Calibri" panose="020F0502020204030204" pitchFamily="34" charset="0"/>
              </a:rPr>
              <a:t>1 day after </a:t>
            </a:r>
            <a:r>
              <a:rPr lang="en-US" altLang="zh-TW" sz="1500" b="1" i="1" u="sng" dirty="0" smtClean="0">
                <a:solidFill>
                  <a:srgbClr val="FF0000"/>
                </a:solidFill>
                <a:cs typeface="Calibri" panose="020F0502020204030204" pitchFamily="34" charset="0"/>
              </a:rPr>
              <a:t>vaccination: </a:t>
            </a:r>
            <a:r>
              <a:rPr lang="en-US" altLang="zh-TW" sz="1400" b="1" i="1" u="sng" dirty="0" smtClean="0">
                <a:solidFill>
                  <a:schemeClr val="accent5">
                    <a:lumMod val="50000"/>
                  </a:schemeClr>
                </a:solidFill>
                <a:cs typeface="Calibri" panose="020F0502020204030204" pitchFamily="34" charset="0"/>
                <a:hlinkClick r:id="rId5" action="ppaction://hlinksldjump"/>
              </a:rPr>
              <a:t>Fax </a:t>
            </a:r>
            <a:r>
              <a:rPr lang="en-US" altLang="zh-TW" sz="1400" b="1" i="1" u="sng" dirty="0" smtClean="0">
                <a:solidFill>
                  <a:schemeClr val="accent5">
                    <a:lumMod val="50000"/>
                  </a:schemeClr>
                </a:solidFill>
                <a:cs typeface="Calibri" panose="020F0502020204030204" pitchFamily="34" charset="0"/>
              </a:rPr>
              <a:t>“Vaccine </a:t>
            </a:r>
            <a:r>
              <a:rPr lang="en-US" altLang="zh-TW" sz="1400" b="1" i="1" u="sng" dirty="0">
                <a:solidFill>
                  <a:schemeClr val="accent5">
                    <a:lumMod val="50000"/>
                  </a:schemeClr>
                </a:solidFill>
                <a:cs typeface="Calibri" panose="020F0502020204030204" pitchFamily="34" charset="0"/>
              </a:rPr>
              <a:t>Delivery </a:t>
            </a:r>
            <a:r>
              <a:rPr lang="en-US" altLang="zh-TW" sz="1400" b="1" i="1" u="sng" dirty="0" smtClean="0">
                <a:solidFill>
                  <a:schemeClr val="accent5">
                    <a:lumMod val="50000"/>
                  </a:schemeClr>
                </a:solidFill>
                <a:cs typeface="Calibri" panose="020F0502020204030204" pitchFamily="34" charset="0"/>
              </a:rPr>
              <a:t>Note” &amp; “Vaccine Usage Form- Self Delivery” to PMVD</a:t>
            </a:r>
            <a:endParaRPr lang="en-US" altLang="zh-HK" sz="1400" b="1" dirty="0" smtClean="0">
              <a:solidFill>
                <a:srgbClr val="FF0000"/>
              </a:solidFill>
            </a:endParaRPr>
          </a:p>
          <a:p>
            <a:pPr lvl="1"/>
            <a:r>
              <a:rPr lang="en-US" altLang="zh-HK" sz="2000" b="1" dirty="0" smtClean="0"/>
              <a:t> </a:t>
            </a:r>
            <a:endParaRPr lang="en-US" altLang="zh-HK" sz="2000" b="1" dirty="0"/>
          </a:p>
        </p:txBody>
      </p:sp>
      <p:sp>
        <p:nvSpPr>
          <p:cNvPr id="17" name="標題 1"/>
          <p:cNvSpPr txBox="1">
            <a:spLocks/>
          </p:cNvSpPr>
          <p:nvPr/>
        </p:nvSpPr>
        <p:spPr bwMode="auto">
          <a:xfrm>
            <a:off x="207693" y="243928"/>
            <a:ext cx="8229600" cy="63395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r>
              <a:rPr lang="en-US" altLang="zh-HK" sz="2800" b="1" kern="0" dirty="0" smtClean="0">
                <a:solidFill>
                  <a:srgbClr val="0070C0"/>
                </a:solidFill>
                <a:latin typeface="+mn-lt"/>
                <a:cs typeface="Times New Roman" panose="02020603050405020304" pitchFamily="18" charset="0"/>
              </a:rPr>
              <a:t>4. Vaccination procedures</a:t>
            </a:r>
            <a:endParaRPr lang="zh-HK" altLang="en-US" sz="2800" b="1" kern="0" dirty="0">
              <a:latin typeface="+mn-lt"/>
              <a:cs typeface="Times New Roman" panose="02020603050405020304" pitchFamily="18" charset="0"/>
            </a:endParaRPr>
          </a:p>
        </p:txBody>
      </p:sp>
      <p:sp>
        <p:nvSpPr>
          <p:cNvPr id="18" name="矩形 17"/>
          <p:cNvSpPr/>
          <p:nvPr/>
        </p:nvSpPr>
        <p:spPr>
          <a:xfrm>
            <a:off x="98872" y="898204"/>
            <a:ext cx="6382512" cy="707886"/>
          </a:xfrm>
          <a:prstGeom prst="rect">
            <a:avLst/>
          </a:prstGeom>
        </p:spPr>
        <p:txBody>
          <a:bodyPr wrap="square">
            <a:spAutoFit/>
          </a:bodyPr>
          <a:lstStyle/>
          <a:p>
            <a:pPr marL="800100" lvl="1" indent="-342900">
              <a:buFont typeface="+mj-lt"/>
              <a:buAutoNum type="alphaLcParenR" startAt="5"/>
            </a:pPr>
            <a:r>
              <a:rPr lang="en-US" altLang="zh-HK" sz="2000" b="1" dirty="0" smtClean="0"/>
              <a:t>Submitting Reports </a:t>
            </a:r>
            <a:r>
              <a:rPr lang="en-US" altLang="zh-HK" sz="2000" b="1" i="1" dirty="0" smtClean="0">
                <a:solidFill>
                  <a:srgbClr val="0066FF"/>
                </a:solidFill>
              </a:rPr>
              <a:t>(</a:t>
            </a:r>
            <a:r>
              <a:rPr lang="en-US" altLang="zh-TW" sz="2000" b="1" i="1" dirty="0">
                <a:solidFill>
                  <a:srgbClr val="0066FF"/>
                </a:solidFill>
                <a:cs typeface="Calibri" panose="020F0502020204030204" pitchFamily="34" charset="0"/>
              </a:rPr>
              <a:t>For </a:t>
            </a:r>
            <a:r>
              <a:rPr lang="en-US" altLang="zh-TW" sz="2000" b="1" i="1" dirty="0" smtClean="0">
                <a:solidFill>
                  <a:srgbClr val="0066FF"/>
                </a:solidFill>
                <a:cs typeface="Calibri" panose="020F0502020204030204" pitchFamily="34" charset="0"/>
              </a:rPr>
              <a:t>Self-delivery)</a:t>
            </a:r>
            <a:endParaRPr lang="zh-HK" altLang="en-US" sz="2000" i="1" u="sng" dirty="0">
              <a:solidFill>
                <a:srgbClr val="0066FF"/>
              </a:solidFill>
            </a:endParaRPr>
          </a:p>
          <a:p>
            <a:pPr lvl="1"/>
            <a:r>
              <a:rPr lang="en-US" altLang="zh-HK" sz="2000" b="1" dirty="0" smtClean="0"/>
              <a:t>    </a:t>
            </a:r>
            <a:endParaRPr lang="en-US" altLang="zh-HK" sz="2000" b="1" dirty="0">
              <a:solidFill>
                <a:srgbClr val="0066FF"/>
              </a:solidFill>
            </a:endParaRPr>
          </a:p>
        </p:txBody>
      </p:sp>
      <p:sp>
        <p:nvSpPr>
          <p:cNvPr id="19" name="圓角矩形 18"/>
          <p:cNvSpPr/>
          <p:nvPr/>
        </p:nvSpPr>
        <p:spPr bwMode="auto">
          <a:xfrm>
            <a:off x="5638800" y="2620462"/>
            <a:ext cx="842584" cy="121867"/>
          </a:xfrm>
          <a:prstGeom prst="roundRect">
            <a:avLst>
              <a:gd name="adj" fmla="val 50000"/>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Tree>
    <p:extLst>
      <p:ext uri="{BB962C8B-B14F-4D97-AF65-F5344CB8AC3E}">
        <p14:creationId xmlns:p14="http://schemas.microsoft.com/office/powerpoint/2010/main" val="3597076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89452" y="1634932"/>
            <a:ext cx="3443693" cy="4885596"/>
          </a:xfrm>
          <a:prstGeom prst="rect">
            <a:avLst/>
          </a:prstGeom>
          <a:ln>
            <a:noFill/>
          </a:ln>
          <a:effectLst>
            <a:outerShdw blurRad="292100" dist="139700" dir="2700000" algn="tl" rotWithShape="0">
              <a:srgbClr val="333333">
                <a:alpha val="65000"/>
              </a:srgbClr>
            </a:outerShdw>
          </a:effectLst>
        </p:spPr>
      </p:pic>
      <p:sp>
        <p:nvSpPr>
          <p:cNvPr id="5" name="投影片編號版面配置區 4"/>
          <p:cNvSpPr>
            <a:spLocks noGrp="1"/>
          </p:cNvSpPr>
          <p:nvPr>
            <p:ph type="sldNum" sz="quarter" idx="12"/>
          </p:nvPr>
        </p:nvSpPr>
        <p:spPr/>
        <p:txBody>
          <a:bodyPr/>
          <a:lstStyle/>
          <a:p>
            <a:fld id="{33FC7872-1AFC-4F45-979D-0223E216B5B0}" type="slidenum">
              <a:rPr lang="zh-HK" altLang="en-US" smtClean="0"/>
              <a:t>26</a:t>
            </a:fld>
            <a:endParaRPr lang="zh-HK" altLang="en-US"/>
          </a:p>
        </p:txBody>
      </p:sp>
      <p:sp>
        <p:nvSpPr>
          <p:cNvPr id="7" name="文字方塊 6"/>
          <p:cNvSpPr txBox="1"/>
          <p:nvPr/>
        </p:nvSpPr>
        <p:spPr>
          <a:xfrm>
            <a:off x="72397" y="807662"/>
            <a:ext cx="8229600" cy="1107996"/>
          </a:xfrm>
          <a:prstGeom prst="rect">
            <a:avLst/>
          </a:prstGeom>
          <a:noFill/>
        </p:spPr>
        <p:txBody>
          <a:bodyPr wrap="square" rtlCol="0">
            <a:spAutoFit/>
          </a:bodyPr>
          <a:lstStyle/>
          <a:p>
            <a:pPr marL="800100" lvl="1" indent="-342900">
              <a:buFont typeface="+mj-lt"/>
              <a:buAutoNum type="alphaLcParenR" startAt="4"/>
            </a:pPr>
            <a:r>
              <a:rPr lang="en-US" altLang="zh-HK" sz="2000" b="1" dirty="0" smtClean="0"/>
              <a:t>Submitting Reports </a:t>
            </a:r>
          </a:p>
          <a:p>
            <a:pPr marL="804863" lvl="1"/>
            <a:endParaRPr lang="en-US" altLang="zh-TW" sz="1000" b="1" i="1" u="sng" dirty="0" smtClean="0">
              <a:solidFill>
                <a:schemeClr val="accent5">
                  <a:lumMod val="50000"/>
                </a:schemeClr>
              </a:solidFill>
              <a:cs typeface="Calibri" panose="020F0502020204030204" pitchFamily="34" charset="0"/>
              <a:hlinkClick r:id="rId4" action="ppaction://hlinksldjump"/>
            </a:endParaRPr>
          </a:p>
          <a:p>
            <a:pPr marL="804863" lvl="1"/>
            <a:r>
              <a:rPr lang="en-US" altLang="zh-TW" b="1" i="1" u="sng" dirty="0" smtClean="0">
                <a:solidFill>
                  <a:schemeClr val="accent5">
                    <a:lumMod val="50000"/>
                  </a:schemeClr>
                </a:solidFill>
                <a:cs typeface="Calibri" panose="020F0502020204030204" pitchFamily="34" charset="0"/>
                <a:hlinkClick r:id="rId4" action="ppaction://hlinksldjump"/>
              </a:rPr>
              <a:t>Fax the </a:t>
            </a:r>
            <a:r>
              <a:rPr lang="en-US" altLang="zh-TW" b="1" i="1" u="sng" dirty="0" smtClean="0">
                <a:solidFill>
                  <a:srgbClr val="FF0000"/>
                </a:solidFill>
                <a:cs typeface="Calibri" panose="020F0502020204030204" pitchFamily="34" charset="0"/>
                <a:hlinkClick r:id="rId4" action="ppaction://hlinksldjump"/>
              </a:rPr>
              <a:t>following form</a:t>
            </a:r>
            <a:r>
              <a:rPr lang="en-US" altLang="zh-TW" b="1" i="1" u="sng" dirty="0" smtClean="0">
                <a:solidFill>
                  <a:srgbClr val="FF0000"/>
                </a:solidFill>
                <a:cs typeface="Calibri" panose="020F0502020204030204" pitchFamily="34" charset="0"/>
              </a:rPr>
              <a:t> </a:t>
            </a:r>
            <a:r>
              <a:rPr lang="en-US" altLang="zh-TW" b="1" i="1" u="sng" dirty="0" smtClean="0">
                <a:solidFill>
                  <a:schemeClr val="accent5">
                    <a:lumMod val="50000"/>
                  </a:schemeClr>
                </a:solidFill>
                <a:cs typeface="Calibri" panose="020F0502020204030204" pitchFamily="34" charset="0"/>
              </a:rPr>
              <a:t>to PMVD within 1 day after vaccination </a:t>
            </a:r>
          </a:p>
          <a:p>
            <a:pPr marL="804863" lvl="1"/>
            <a:r>
              <a:rPr lang="en-US" altLang="zh-TW" b="1" i="1" u="sng" dirty="0" smtClean="0">
                <a:solidFill>
                  <a:srgbClr val="FF0000"/>
                </a:solidFill>
                <a:cs typeface="Calibri" panose="020F0502020204030204" pitchFamily="34" charset="0"/>
              </a:rPr>
              <a:t>by school </a:t>
            </a:r>
            <a:endParaRPr lang="en-US" altLang="zh-TW" b="1" i="1" dirty="0" smtClean="0">
              <a:solidFill>
                <a:srgbClr val="0066FF"/>
              </a:solidFill>
              <a:cs typeface="Calibri" panose="020F0502020204030204" pitchFamily="34" charset="0"/>
            </a:endParaRPr>
          </a:p>
        </p:txBody>
      </p:sp>
      <p:cxnSp>
        <p:nvCxnSpPr>
          <p:cNvPr id="11" name="直線接點 10"/>
          <p:cNvCxnSpPr/>
          <p:nvPr/>
        </p:nvCxnSpPr>
        <p:spPr bwMode="auto">
          <a:xfrm>
            <a:off x="2127738" y="5314976"/>
            <a:ext cx="914400" cy="914400"/>
          </a:xfrm>
          <a:prstGeom prst="line">
            <a:avLst/>
          </a:prstGeom>
          <a:noFill/>
          <a:ln w="9525" cap="flat" cmpd="sng" algn="ctr">
            <a:noFill/>
            <a:prstDash val="solid"/>
            <a:round/>
            <a:headEnd type="none" w="med" len="med"/>
            <a:tailEnd type="none" w="med" len="med"/>
          </a:ln>
          <a:effectLst/>
        </p:spPr>
      </p:cxnSp>
      <p:cxnSp>
        <p:nvCxnSpPr>
          <p:cNvPr id="34" name="直線接點 33"/>
          <p:cNvCxnSpPr/>
          <p:nvPr/>
        </p:nvCxnSpPr>
        <p:spPr bwMode="auto">
          <a:xfrm>
            <a:off x="2280138" y="5467376"/>
            <a:ext cx="914400" cy="914400"/>
          </a:xfrm>
          <a:prstGeom prst="line">
            <a:avLst/>
          </a:prstGeom>
          <a:noFill/>
          <a:ln w="9525" cap="flat" cmpd="sng" algn="ctr">
            <a:noFill/>
            <a:prstDash val="solid"/>
            <a:round/>
            <a:headEnd type="none" w="med" len="med"/>
            <a:tailEnd type="none" w="med" len="med"/>
          </a:ln>
          <a:effectLst/>
        </p:spPr>
      </p:cxnSp>
      <p:cxnSp>
        <p:nvCxnSpPr>
          <p:cNvPr id="35" name="直線接點 34"/>
          <p:cNvCxnSpPr/>
          <p:nvPr/>
        </p:nvCxnSpPr>
        <p:spPr bwMode="auto">
          <a:xfrm>
            <a:off x="2432538" y="5619776"/>
            <a:ext cx="914400" cy="914400"/>
          </a:xfrm>
          <a:prstGeom prst="line">
            <a:avLst/>
          </a:prstGeom>
          <a:noFill/>
          <a:ln w="9525" cap="flat" cmpd="sng" algn="ctr">
            <a:noFill/>
            <a:prstDash val="solid"/>
            <a:round/>
            <a:headEnd type="none" w="med" len="med"/>
            <a:tailEnd type="none" w="med" len="med"/>
          </a:ln>
          <a:effectLst/>
        </p:spPr>
      </p:cxnSp>
      <p:sp>
        <p:nvSpPr>
          <p:cNvPr id="12" name="矩形 11"/>
          <p:cNvSpPr/>
          <p:nvPr/>
        </p:nvSpPr>
        <p:spPr>
          <a:xfrm>
            <a:off x="0" y="662806"/>
            <a:ext cx="992579" cy="369332"/>
          </a:xfrm>
          <a:prstGeom prst="rect">
            <a:avLst/>
          </a:prstGeom>
        </p:spPr>
        <p:txBody>
          <a:bodyPr wrap="none">
            <a:spAutoFit/>
          </a:bodyPr>
          <a:lstStyle/>
          <a:p>
            <a:pPr marL="800100" lvl="1" indent="-342900">
              <a:buFont typeface="+mj-lt"/>
              <a:buAutoNum type="alphaLcParenR" startAt="4"/>
            </a:pPr>
            <a:endParaRPr lang="en-US" altLang="zh-HK" b="1" dirty="0"/>
          </a:p>
        </p:txBody>
      </p:sp>
      <p:sp>
        <p:nvSpPr>
          <p:cNvPr id="13" name="標題 1"/>
          <p:cNvSpPr txBox="1">
            <a:spLocks/>
          </p:cNvSpPr>
          <p:nvPr/>
        </p:nvSpPr>
        <p:spPr bwMode="auto">
          <a:xfrm>
            <a:off x="142053" y="243306"/>
            <a:ext cx="8229600" cy="63395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r>
              <a:rPr lang="en-US" altLang="zh-HK" sz="2800" b="1" kern="0" dirty="0" smtClean="0">
                <a:solidFill>
                  <a:srgbClr val="0070C0"/>
                </a:solidFill>
                <a:latin typeface="+mn-lt"/>
                <a:cs typeface="Times New Roman" panose="02020603050405020304" pitchFamily="18" charset="0"/>
              </a:rPr>
              <a:t>4. Vaccination procedures</a:t>
            </a:r>
            <a:endParaRPr lang="zh-HK" altLang="en-US" sz="2800" b="1" kern="0" dirty="0">
              <a:latin typeface="+mn-lt"/>
              <a:cs typeface="Times New Roman" panose="02020603050405020304" pitchFamily="18" charset="0"/>
            </a:endParaRPr>
          </a:p>
        </p:txBody>
      </p:sp>
      <p:sp>
        <p:nvSpPr>
          <p:cNvPr id="8" name="文字方塊 7"/>
          <p:cNvSpPr txBox="1"/>
          <p:nvPr/>
        </p:nvSpPr>
        <p:spPr>
          <a:xfrm>
            <a:off x="755683" y="2260356"/>
            <a:ext cx="3353709" cy="230832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t>Medical organization should liaise with school staff concerning vaccine usage, and fill in this form on same day after vaccination</a:t>
            </a:r>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en-US" sz="1600" u="sng" dirty="0" smtClean="0"/>
              <a:t>School staff fax this form </a:t>
            </a:r>
            <a:r>
              <a:rPr lang="en-US" sz="1600" dirty="0" smtClean="0"/>
              <a:t>to PMVD </a:t>
            </a:r>
            <a:r>
              <a:rPr lang="en-US" sz="1600" dirty="0" smtClean="0">
                <a:solidFill>
                  <a:srgbClr val="FF0000"/>
                </a:solidFill>
              </a:rPr>
              <a:t>within one day after vaccination</a:t>
            </a:r>
            <a:endParaRPr lang="en-US" sz="1600" dirty="0">
              <a:solidFill>
                <a:srgbClr val="FF0000"/>
              </a:solidFill>
            </a:endParaRPr>
          </a:p>
        </p:txBody>
      </p:sp>
      <p:sp>
        <p:nvSpPr>
          <p:cNvPr id="3" name="圓角矩形 2"/>
          <p:cNvSpPr/>
          <p:nvPr/>
        </p:nvSpPr>
        <p:spPr bwMode="auto">
          <a:xfrm>
            <a:off x="6143974" y="1856315"/>
            <a:ext cx="961676" cy="134410"/>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Tree>
    <p:extLst>
      <p:ext uri="{BB962C8B-B14F-4D97-AF65-F5344CB8AC3E}">
        <p14:creationId xmlns:p14="http://schemas.microsoft.com/office/powerpoint/2010/main" val="3181326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31648"/>
            <a:ext cx="8229600" cy="1143000"/>
          </a:xfrm>
          <a:noFill/>
        </p:spPr>
        <p:txBody>
          <a:bodyPr/>
          <a:lstStyle/>
          <a:p>
            <a:r>
              <a:rPr lang="en-US" altLang="zh-HK" sz="2800" b="1" dirty="0" smtClean="0">
                <a:solidFill>
                  <a:srgbClr val="0070C0"/>
                </a:solidFill>
                <a:latin typeface="+mn-lt"/>
                <a:cs typeface="Times New Roman" panose="02020603050405020304" pitchFamily="18" charset="0"/>
              </a:rPr>
              <a:t>5. Handling </a:t>
            </a:r>
            <a:r>
              <a:rPr lang="en-US" altLang="zh-HK" sz="2800" b="1" dirty="0">
                <a:solidFill>
                  <a:srgbClr val="0070C0"/>
                </a:solidFill>
                <a:latin typeface="+mn-lt"/>
                <a:cs typeface="Times New Roman" panose="02020603050405020304" pitchFamily="18" charset="0"/>
              </a:rPr>
              <a:t>of clinical </a:t>
            </a:r>
            <a:r>
              <a:rPr lang="en-US" altLang="zh-HK" sz="2800" b="1" dirty="0" smtClean="0">
                <a:solidFill>
                  <a:srgbClr val="0070C0"/>
                </a:solidFill>
                <a:latin typeface="+mn-lt"/>
                <a:cs typeface="Times New Roman" panose="02020603050405020304" pitchFamily="18" charset="0"/>
              </a:rPr>
              <a:t>waste</a:t>
            </a:r>
            <a:endParaRPr lang="zh-HK" altLang="en-US" sz="2800" b="1" dirty="0">
              <a:latin typeface="+mn-lt"/>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1F0AF-ABBA-4DEF-A2CF-41CDC8CBF9BD}" type="slidenum">
              <a:rPr kumimoji="0" lang="en-US" altLang="zh-TW" sz="750" b="0" i="0" u="none" strike="noStrike" kern="1200" cap="none" spc="0" normalizeH="0" baseline="0" noProof="0" smtClean="0">
                <a:ln>
                  <a:noFill/>
                </a:ln>
                <a:solidFill>
                  <a:srgbClr val="000000"/>
                </a:solidFill>
                <a:effectLst/>
                <a:uLnTx/>
                <a:uFillTx/>
                <a:latin typeface="Arial"/>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zh-TW" sz="750" b="0" i="0" u="none" strike="noStrike" kern="1200" cap="none" spc="0" normalizeH="0" baseline="0" noProof="0" dirty="0">
              <a:ln>
                <a:noFill/>
              </a:ln>
              <a:solidFill>
                <a:srgbClr val="000000"/>
              </a:solidFill>
              <a:effectLst/>
              <a:uLnTx/>
              <a:uFillTx/>
              <a:latin typeface="Arial"/>
              <a:ea typeface="新細明體" panose="02020500000000000000" pitchFamily="18" charset="-120"/>
              <a:cs typeface="+mn-cs"/>
            </a:endParaRPr>
          </a:p>
        </p:txBody>
      </p:sp>
      <p:sp>
        <p:nvSpPr>
          <p:cNvPr id="4" name="內容版面配置區 3"/>
          <p:cNvSpPr>
            <a:spLocks noGrp="1"/>
          </p:cNvSpPr>
          <p:nvPr>
            <p:ph idx="1"/>
          </p:nvPr>
        </p:nvSpPr>
        <p:spPr>
          <a:xfrm>
            <a:off x="266699" y="1134185"/>
            <a:ext cx="5364079" cy="4746643"/>
          </a:xfrm>
        </p:spPr>
        <p:txBody>
          <a:bodyPr/>
          <a:lstStyle/>
          <a:p>
            <a:pPr marL="0" indent="0" algn="just">
              <a:lnSpc>
                <a:spcPct val="150000"/>
              </a:lnSpc>
              <a:spcBef>
                <a:spcPts val="0"/>
              </a:spcBef>
              <a:buNone/>
            </a:pPr>
            <a:endParaRPr lang="en-US" altLang="zh-HK" sz="1000" dirty="0"/>
          </a:p>
          <a:p>
            <a:pPr algn="just">
              <a:spcBef>
                <a:spcPts val="0"/>
              </a:spcBef>
            </a:pPr>
            <a:r>
              <a:rPr lang="en-US" altLang="zh-HK" sz="1600" dirty="0" smtClean="0"/>
              <a:t>Discard the </a:t>
            </a:r>
            <a:r>
              <a:rPr lang="en-US" altLang="zh-HK" sz="1600" dirty="0"/>
              <a:t>used </a:t>
            </a:r>
            <a:r>
              <a:rPr lang="en-US" altLang="zh-HK" sz="1600" dirty="0" smtClean="0"/>
              <a:t>syringes </a:t>
            </a:r>
            <a:r>
              <a:rPr lang="en-US" altLang="zh-HK" sz="1600" dirty="0"/>
              <a:t>and uncapped </a:t>
            </a:r>
            <a:r>
              <a:rPr lang="en-US" altLang="zh-HK" sz="1600" dirty="0" smtClean="0"/>
              <a:t>needles </a:t>
            </a:r>
            <a:r>
              <a:rPr lang="en-US" altLang="zh-HK" sz="1600" dirty="0" smtClean="0">
                <a:solidFill>
                  <a:srgbClr val="FF0000"/>
                </a:solidFill>
              </a:rPr>
              <a:t>directly </a:t>
            </a:r>
            <a:r>
              <a:rPr lang="en-US" altLang="zh-HK" sz="1600" dirty="0">
                <a:solidFill>
                  <a:srgbClr val="FF0000"/>
                </a:solidFill>
              </a:rPr>
              <a:t>into sharps </a:t>
            </a:r>
            <a:r>
              <a:rPr lang="en-US" altLang="zh-HK" sz="1600" dirty="0" smtClean="0">
                <a:solidFill>
                  <a:srgbClr val="FF0000"/>
                </a:solidFill>
              </a:rPr>
              <a:t>box.</a:t>
            </a:r>
            <a:endParaRPr lang="en-US" altLang="zh-HK" sz="1600" dirty="0" smtClean="0"/>
          </a:p>
          <a:p>
            <a:pPr algn="just">
              <a:spcBef>
                <a:spcPts val="0"/>
              </a:spcBef>
            </a:pPr>
            <a:endParaRPr lang="en-US" altLang="zh-HK" sz="1600" dirty="0" smtClean="0"/>
          </a:p>
          <a:p>
            <a:pPr algn="just">
              <a:spcBef>
                <a:spcPts val="0"/>
              </a:spcBef>
            </a:pPr>
            <a:r>
              <a:rPr lang="en-US" altLang="zh-HK" sz="1600" dirty="0" smtClean="0"/>
              <a:t>Place the </a:t>
            </a:r>
            <a:r>
              <a:rPr lang="en-US" altLang="zh-HK" sz="1600" dirty="0"/>
              <a:t>sharps </a:t>
            </a:r>
            <a:r>
              <a:rPr lang="en-US" altLang="zh-HK" sz="1600" dirty="0" smtClean="0"/>
              <a:t>box </a:t>
            </a:r>
            <a:r>
              <a:rPr lang="en-US" altLang="zh-HK" sz="1600" dirty="0"/>
              <a:t>on a flat, firm surface and at an optimal position </a:t>
            </a:r>
            <a:r>
              <a:rPr lang="en-US" altLang="zh-HK" sz="1600" dirty="0">
                <a:solidFill>
                  <a:srgbClr val="FF0000"/>
                </a:solidFill>
              </a:rPr>
              <a:t>near the injection </a:t>
            </a:r>
            <a:r>
              <a:rPr lang="en-US" altLang="zh-HK" sz="1600" dirty="0" smtClean="0">
                <a:solidFill>
                  <a:srgbClr val="FF0000"/>
                </a:solidFill>
              </a:rPr>
              <a:t>staff.</a:t>
            </a:r>
          </a:p>
          <a:p>
            <a:pPr algn="just">
              <a:spcBef>
                <a:spcPts val="0"/>
              </a:spcBef>
            </a:pPr>
            <a:endParaRPr lang="en-US" altLang="zh-HK" sz="1600" dirty="0"/>
          </a:p>
          <a:p>
            <a:pPr algn="just">
              <a:spcBef>
                <a:spcPts val="0"/>
              </a:spcBef>
            </a:pPr>
            <a:r>
              <a:rPr lang="en-US" altLang="zh-HK" sz="1600" dirty="0" smtClean="0"/>
              <a:t>Dispose </a:t>
            </a:r>
            <a:r>
              <a:rPr lang="en-US" altLang="zh-HK" sz="1600" dirty="0"/>
              <a:t>sharps box when the disposable sharps reach the </a:t>
            </a:r>
            <a:r>
              <a:rPr lang="en-US" altLang="zh-HK" sz="1600" dirty="0">
                <a:solidFill>
                  <a:srgbClr val="FF0000"/>
                </a:solidFill>
              </a:rPr>
              <a:t>warning line (70-80%) </a:t>
            </a:r>
            <a:r>
              <a:rPr lang="en-US" altLang="zh-HK" sz="1600" dirty="0"/>
              <a:t>for maximum </a:t>
            </a:r>
            <a:r>
              <a:rPr lang="en-US" altLang="zh-HK" sz="1600" dirty="0" smtClean="0"/>
              <a:t>volume.</a:t>
            </a:r>
          </a:p>
          <a:p>
            <a:pPr marL="0" indent="0" algn="just">
              <a:spcBef>
                <a:spcPts val="0"/>
              </a:spcBef>
              <a:buNone/>
            </a:pPr>
            <a:endParaRPr lang="en-US" altLang="zh-HK" sz="1600" dirty="0" smtClean="0"/>
          </a:p>
          <a:p>
            <a:pPr algn="just">
              <a:spcBef>
                <a:spcPts val="0"/>
              </a:spcBef>
            </a:pPr>
            <a:r>
              <a:rPr lang="en-US" altLang="zh-HK" sz="1600" dirty="0" smtClean="0"/>
              <a:t>Seal </a:t>
            </a:r>
            <a:r>
              <a:rPr lang="en-US" altLang="zh-HK" sz="1600" dirty="0"/>
              <a:t>up sharps box afterwards for proper </a:t>
            </a:r>
            <a:r>
              <a:rPr lang="en-US" altLang="zh-HK" sz="1600" dirty="0" smtClean="0"/>
              <a:t>disposal.</a:t>
            </a:r>
            <a:br>
              <a:rPr lang="en-US" altLang="zh-HK" sz="1600" dirty="0" smtClean="0"/>
            </a:br>
            <a:r>
              <a:rPr lang="en-US" altLang="zh-HK" sz="1600" dirty="0" smtClean="0"/>
              <a:t>(</a:t>
            </a:r>
            <a:r>
              <a:rPr lang="en-US" altLang="zh-HK" sz="1600" dirty="0"/>
              <a:t>Please refer to guidelines of the Environmental </a:t>
            </a:r>
            <a:r>
              <a:rPr lang="en-US" altLang="zh-HK" sz="1600" dirty="0" smtClean="0"/>
              <a:t>Protection </a:t>
            </a:r>
            <a:r>
              <a:rPr lang="en-US" altLang="zh-HK" sz="1600" dirty="0"/>
              <a:t>Department</a:t>
            </a:r>
            <a:r>
              <a:rPr lang="en-US" altLang="zh-HK" sz="1600" dirty="0" smtClean="0"/>
              <a:t>)</a:t>
            </a:r>
          </a:p>
          <a:p>
            <a:pPr algn="just">
              <a:spcBef>
                <a:spcPts val="0"/>
              </a:spcBef>
            </a:pPr>
            <a:endParaRPr lang="en-US" altLang="zh-HK" sz="1600" dirty="0" smtClean="0"/>
          </a:p>
          <a:p>
            <a:pPr algn="just">
              <a:spcBef>
                <a:spcPts val="0"/>
              </a:spcBef>
            </a:pPr>
            <a:r>
              <a:rPr lang="en-US" altLang="zh-HK" sz="1600" dirty="0" smtClean="0"/>
              <a:t>Complete </a:t>
            </a:r>
            <a:r>
              <a:rPr lang="en-US" altLang="zh-HK" sz="1600" dirty="0"/>
              <a:t>the </a:t>
            </a:r>
            <a:r>
              <a:rPr lang="en-US" altLang="zh-HK" sz="1600" b="1" dirty="0">
                <a:solidFill>
                  <a:srgbClr val="0066FF"/>
                </a:solidFill>
              </a:rPr>
              <a:t>Clinical Waste Temporary Storage </a:t>
            </a:r>
            <a:r>
              <a:rPr lang="en-US" altLang="zh-TW" sz="1600" b="1" dirty="0" smtClean="0">
                <a:solidFill>
                  <a:srgbClr val="0066FF"/>
                </a:solidFill>
              </a:rPr>
              <a:t>Handover Note</a:t>
            </a:r>
            <a:r>
              <a:rPr lang="en-US" altLang="zh-HK" sz="1600" b="1" dirty="0" smtClean="0">
                <a:solidFill>
                  <a:srgbClr val="0066FF"/>
                </a:solidFill>
              </a:rPr>
              <a:t> </a:t>
            </a:r>
          </a:p>
          <a:p>
            <a:pPr marL="300038" lvl="1" indent="0">
              <a:spcBef>
                <a:spcPts val="0"/>
              </a:spcBef>
              <a:buNone/>
            </a:pPr>
            <a:r>
              <a:rPr lang="en-US" altLang="zh-HK" sz="1600" dirty="0" smtClean="0"/>
              <a:t>(Appendix </a:t>
            </a:r>
            <a:r>
              <a:rPr lang="en-US" altLang="zh-TW" sz="1600" dirty="0" smtClean="0"/>
              <a:t>8</a:t>
            </a:r>
            <a:r>
              <a:rPr lang="en-US" altLang="zh-HK" sz="1600" dirty="0" smtClean="0"/>
              <a:t>.1</a:t>
            </a:r>
            <a:r>
              <a:rPr lang="en-US" altLang="zh-TW" sz="1600" dirty="0" smtClean="0"/>
              <a:t>9</a:t>
            </a:r>
            <a:r>
              <a:rPr lang="en-US" altLang="zh-HK" sz="1600" dirty="0" smtClean="0"/>
              <a:t> of </a:t>
            </a:r>
            <a:r>
              <a:rPr lang="en-US" altLang="zh-HK" sz="1600" b="1" i="1" dirty="0" smtClean="0">
                <a:solidFill>
                  <a:srgbClr val="4597A0"/>
                </a:solidFill>
              </a:rPr>
              <a:t>2022/23</a:t>
            </a:r>
            <a:r>
              <a:rPr lang="en-US" altLang="zh-HK" sz="1600" dirty="0" smtClean="0"/>
              <a:t> </a:t>
            </a:r>
            <a:r>
              <a:rPr lang="en-US" altLang="zh-HK" sz="1600" b="1" i="1" dirty="0" smtClean="0">
                <a:solidFill>
                  <a:schemeClr val="accent5">
                    <a:lumMod val="50000"/>
                  </a:schemeClr>
                </a:solidFill>
              </a:rPr>
              <a:t>SIVSOP Doctors</a:t>
            </a:r>
            <a:r>
              <a:rPr lang="en-US" altLang="zh-TW" sz="1600" b="1" i="1" dirty="0" smtClean="0">
                <a:solidFill>
                  <a:schemeClr val="accent5">
                    <a:lumMod val="50000"/>
                  </a:schemeClr>
                </a:solidFill>
              </a:rPr>
              <a:t>’</a:t>
            </a:r>
            <a:r>
              <a:rPr lang="en-US" altLang="zh-HK" sz="1600" b="1" i="1" dirty="0" smtClean="0">
                <a:solidFill>
                  <a:schemeClr val="accent5">
                    <a:lumMod val="50000"/>
                  </a:schemeClr>
                </a:solidFill>
              </a:rPr>
              <a:t> Guide</a:t>
            </a:r>
            <a:r>
              <a:rPr lang="en-US" altLang="zh-HK" sz="1600" dirty="0" smtClean="0"/>
              <a:t>, if temporary </a:t>
            </a:r>
            <a:r>
              <a:rPr lang="en-US" altLang="zh-HK" sz="1600" dirty="0"/>
              <a:t>storage at schools is </a:t>
            </a:r>
            <a:r>
              <a:rPr lang="en-US" altLang="zh-HK" sz="1600" dirty="0" smtClean="0"/>
              <a:t>required.)</a:t>
            </a:r>
            <a:endParaRPr lang="en-US" altLang="zh-HK" sz="1600" dirty="0"/>
          </a:p>
          <a:p>
            <a:pPr marL="0" indent="0" algn="just">
              <a:lnSpc>
                <a:spcPct val="150000"/>
              </a:lnSpc>
              <a:spcBef>
                <a:spcPts val="0"/>
              </a:spcBef>
              <a:buNone/>
            </a:pPr>
            <a:endParaRPr lang="zh-HK" altLang="en-US" sz="2000" dirty="0"/>
          </a:p>
        </p:txBody>
      </p:sp>
      <p:pic>
        <p:nvPicPr>
          <p:cNvPr id="6" name="圖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39823" y="1134185"/>
            <a:ext cx="3174824" cy="4496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398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0" end="10"/>
                                            </p:txEl>
                                          </p:spTgt>
                                        </p:tgtEl>
                                        <p:attrNameLst>
                                          <p:attrName>style.visibility</p:attrName>
                                        </p:attrNameLst>
                                      </p:cBhvr>
                                      <p:to>
                                        <p:strVal val="visible"/>
                                      </p:to>
                                    </p:set>
                                    <p:animEffect transition="in" filter="fade">
                                      <p:cBhvr>
                                        <p:cTn id="10" dur="500"/>
                                        <p:tgtEl>
                                          <p:spTgt spid="4">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769374"/>
            <a:ext cx="8686800" cy="5956279"/>
          </a:xfrm>
        </p:spPr>
        <p:txBody>
          <a:bodyPr/>
          <a:lstStyle/>
          <a:p>
            <a:pPr marL="0" indent="0">
              <a:spcBef>
                <a:spcPts val="0"/>
              </a:spcBef>
              <a:buNone/>
            </a:pPr>
            <a:endParaRPr lang="en-US" altLang="zh-HK" sz="1000" b="1" dirty="0" smtClean="0"/>
          </a:p>
          <a:p>
            <a:pPr marL="342900" indent="-342900">
              <a:spcBef>
                <a:spcPts val="0"/>
              </a:spcBef>
              <a:buFont typeface="+mj-lt"/>
              <a:buAutoNum type="alphaLcParenR"/>
            </a:pPr>
            <a:r>
              <a:rPr lang="en-US" altLang="zh-HK" sz="1600" b="1" dirty="0"/>
              <a:t>Staff </a:t>
            </a:r>
          </a:p>
          <a:p>
            <a:pPr>
              <a:spcBef>
                <a:spcPts val="0"/>
              </a:spcBef>
            </a:pPr>
            <a:endParaRPr lang="en-US" altLang="zh-HK" sz="800" dirty="0"/>
          </a:p>
          <a:p>
            <a:pPr marL="0" indent="0">
              <a:spcBef>
                <a:spcPts val="0"/>
              </a:spcBef>
              <a:buNone/>
            </a:pPr>
            <a:r>
              <a:rPr lang="en-US" altLang="zh-HK" sz="1200" dirty="0" smtClean="0"/>
              <a:t>      -  Arrange </a:t>
            </a:r>
            <a:r>
              <a:rPr lang="en-US" altLang="zh-HK" sz="1200" dirty="0"/>
              <a:t>qualified personnel with emergency management qualifications on-site such as </a:t>
            </a:r>
            <a:r>
              <a:rPr lang="en-US" altLang="zh-HK" sz="1200" b="1" dirty="0">
                <a:solidFill>
                  <a:srgbClr val="FF0000"/>
                </a:solidFill>
              </a:rPr>
              <a:t>Basic Life Support</a:t>
            </a:r>
            <a:r>
              <a:rPr lang="en-US" altLang="zh-HK" sz="1200" dirty="0"/>
              <a:t>.</a:t>
            </a:r>
          </a:p>
          <a:p>
            <a:pPr marL="0" indent="0">
              <a:spcBef>
                <a:spcPts val="0"/>
              </a:spcBef>
              <a:buNone/>
            </a:pPr>
            <a:endParaRPr lang="en-US" altLang="zh-HK" sz="1200" dirty="0" smtClean="0"/>
          </a:p>
          <a:p>
            <a:pPr marL="0" indent="0">
              <a:spcBef>
                <a:spcPts val="0"/>
              </a:spcBef>
              <a:buNone/>
            </a:pPr>
            <a:r>
              <a:rPr lang="en-US" altLang="zh-HK" sz="1200" dirty="0"/>
              <a:t> </a:t>
            </a:r>
            <a:r>
              <a:rPr lang="en-US" altLang="zh-HK" sz="1200" dirty="0" smtClean="0"/>
              <a:t>     -  Keep </a:t>
            </a:r>
            <a:r>
              <a:rPr lang="en-US" altLang="zh-HK" sz="1200" dirty="0"/>
              <a:t>training up-to-date and under regular review.</a:t>
            </a:r>
          </a:p>
          <a:p>
            <a:pPr>
              <a:spcBef>
                <a:spcPts val="0"/>
              </a:spcBef>
            </a:pPr>
            <a:endParaRPr lang="en-US" altLang="zh-HK" sz="1200" dirty="0"/>
          </a:p>
          <a:p>
            <a:pPr marL="444500" indent="-444500">
              <a:spcBef>
                <a:spcPts val="0"/>
              </a:spcBef>
              <a:buNone/>
            </a:pPr>
            <a:r>
              <a:rPr lang="en-US" altLang="zh-HK" sz="1200" dirty="0" smtClean="0"/>
              <a:t>      -  The </a:t>
            </a:r>
            <a:r>
              <a:rPr lang="en-US" altLang="zh-HK" sz="1200" dirty="0"/>
              <a:t>PPP doctor is highly preferred to be present at the vaccination venue; he/she should be </a:t>
            </a:r>
            <a:r>
              <a:rPr lang="en-US" altLang="zh-HK" sz="1200" dirty="0">
                <a:solidFill>
                  <a:srgbClr val="FF0000"/>
                </a:solidFill>
              </a:rPr>
              <a:t>personally and physically reachable </a:t>
            </a:r>
            <a:r>
              <a:rPr lang="en-US" altLang="zh-HK" sz="1200" dirty="0"/>
              <a:t>in case of emergency.</a:t>
            </a:r>
          </a:p>
          <a:p>
            <a:pPr marL="0" indent="0">
              <a:spcBef>
                <a:spcPts val="0"/>
              </a:spcBef>
              <a:buNone/>
            </a:pPr>
            <a:endParaRPr lang="en-US" altLang="zh-HK" sz="1600" b="1" dirty="0"/>
          </a:p>
          <a:p>
            <a:pPr marL="342900" indent="-342900">
              <a:spcBef>
                <a:spcPts val="0"/>
              </a:spcBef>
              <a:buFont typeface="+mj-lt"/>
              <a:buAutoNum type="alphaLcParenR" startAt="2"/>
            </a:pPr>
            <a:r>
              <a:rPr lang="en-US" altLang="zh-HK" sz="1600" b="1" dirty="0" smtClean="0">
                <a:uFill>
                  <a:solidFill>
                    <a:srgbClr val="C00000"/>
                  </a:solidFill>
                </a:uFill>
              </a:rPr>
              <a:t>Equipment </a:t>
            </a:r>
          </a:p>
          <a:p>
            <a:pPr marL="265112" indent="0">
              <a:spcBef>
                <a:spcPts val="0"/>
              </a:spcBef>
              <a:buNone/>
            </a:pPr>
            <a:r>
              <a:rPr lang="en-US" altLang="zh-HK" sz="1800" dirty="0" smtClean="0"/>
              <a:t>-  </a:t>
            </a:r>
            <a:r>
              <a:rPr lang="en-US" altLang="zh-HK" sz="1200" dirty="0" smtClean="0">
                <a:uFill>
                  <a:solidFill>
                    <a:srgbClr val="FF0000"/>
                  </a:solidFill>
                </a:uFill>
              </a:rPr>
              <a:t>Protocol </a:t>
            </a:r>
            <a:r>
              <a:rPr lang="en-US" altLang="zh-HK" sz="1200" dirty="0">
                <a:uFill>
                  <a:solidFill>
                    <a:srgbClr val="FF0000"/>
                  </a:solidFill>
                </a:uFill>
              </a:rPr>
              <a:t>for emergency </a:t>
            </a:r>
            <a:r>
              <a:rPr lang="en-US" altLang="zh-HK" sz="1200" dirty="0" smtClean="0">
                <a:uFill>
                  <a:solidFill>
                    <a:srgbClr val="FF0000"/>
                  </a:solidFill>
                </a:uFill>
              </a:rPr>
              <a:t>management</a:t>
            </a:r>
          </a:p>
          <a:p>
            <a:pPr marL="265112" indent="0">
              <a:spcBef>
                <a:spcPts val="0"/>
              </a:spcBef>
              <a:buNone/>
            </a:pPr>
            <a:r>
              <a:rPr lang="en-US" altLang="zh-HK" sz="1200" dirty="0" smtClean="0"/>
              <a:t>-    Emergency </a:t>
            </a:r>
            <a:r>
              <a:rPr lang="en-US" altLang="zh-HK" sz="1200" dirty="0"/>
              <a:t>kit equipment should include, but </a:t>
            </a:r>
            <a:r>
              <a:rPr lang="en-US" altLang="zh-HK" sz="1200" dirty="0" smtClean="0"/>
              <a:t>not </a:t>
            </a:r>
            <a:r>
              <a:rPr lang="en-US" altLang="zh-HK" sz="1200" dirty="0"/>
              <a:t>limited to:</a:t>
            </a:r>
          </a:p>
          <a:p>
            <a:pPr marL="549275" lvl="2" indent="-9525">
              <a:spcBef>
                <a:spcPts val="600"/>
              </a:spcBef>
              <a:buFont typeface="Wingdings" panose="05000000000000000000" pitchFamily="2" charset="2"/>
              <a:buChar char="Ø"/>
            </a:pPr>
            <a:r>
              <a:rPr lang="en-US" altLang="zh-HK" sz="1200" dirty="0" smtClean="0">
                <a:uFill>
                  <a:solidFill>
                    <a:srgbClr val="FF0000"/>
                  </a:solidFill>
                </a:uFill>
              </a:rPr>
              <a:t>  Bag-Valve-Mask </a:t>
            </a:r>
            <a:r>
              <a:rPr lang="en-US" altLang="zh-HK" sz="1200" dirty="0">
                <a:uFill>
                  <a:solidFill>
                    <a:srgbClr val="FF0000"/>
                  </a:solidFill>
                </a:uFill>
              </a:rPr>
              <a:t>(</a:t>
            </a:r>
            <a:r>
              <a:rPr lang="en-US" altLang="zh-HK" sz="1200" dirty="0">
                <a:solidFill>
                  <a:srgbClr val="FF0000"/>
                </a:solidFill>
                <a:uFill>
                  <a:solidFill>
                    <a:srgbClr val="FF0000"/>
                  </a:solidFill>
                </a:uFill>
              </a:rPr>
              <a:t>age-appropriate </a:t>
            </a:r>
            <a:r>
              <a:rPr lang="en-US" altLang="zh-HK" sz="1200" dirty="0" smtClean="0">
                <a:solidFill>
                  <a:srgbClr val="FF0000"/>
                </a:solidFill>
                <a:uFill>
                  <a:solidFill>
                    <a:srgbClr val="FF0000"/>
                  </a:solidFill>
                </a:uFill>
              </a:rPr>
              <a:t>size</a:t>
            </a:r>
            <a:r>
              <a:rPr lang="en-US" altLang="zh-HK" sz="1200" dirty="0" smtClean="0">
                <a:uFill>
                  <a:solidFill>
                    <a:srgbClr val="FF0000"/>
                  </a:solidFill>
                </a:uFill>
              </a:rPr>
              <a:t>)</a:t>
            </a:r>
            <a:endParaRPr lang="en-US" altLang="zh-HK" sz="1200" dirty="0">
              <a:uFill>
                <a:solidFill>
                  <a:srgbClr val="FF0000"/>
                </a:solidFill>
              </a:uFill>
            </a:endParaRPr>
          </a:p>
          <a:p>
            <a:pPr marL="549275" lvl="2" indent="-9525">
              <a:spcBef>
                <a:spcPts val="600"/>
              </a:spcBef>
              <a:buFont typeface="Wingdings" panose="05000000000000000000" pitchFamily="2" charset="2"/>
              <a:buChar char="Ø"/>
            </a:pPr>
            <a:r>
              <a:rPr lang="en-US" altLang="zh-HK" sz="1200" dirty="0" smtClean="0">
                <a:uFill>
                  <a:solidFill>
                    <a:srgbClr val="FF0000"/>
                  </a:solidFill>
                </a:uFill>
              </a:rPr>
              <a:t>  BP monitor (</a:t>
            </a:r>
            <a:r>
              <a:rPr lang="en-US" altLang="zh-HK" sz="1200" dirty="0" smtClean="0">
                <a:solidFill>
                  <a:srgbClr val="FF0000"/>
                </a:solidFill>
                <a:uFill>
                  <a:solidFill>
                    <a:srgbClr val="FF0000"/>
                  </a:solidFill>
                </a:uFill>
              </a:rPr>
              <a:t>age-appropriate cuffs</a:t>
            </a:r>
            <a:r>
              <a:rPr lang="en-US" altLang="zh-HK" sz="1200" dirty="0" smtClean="0">
                <a:uFill>
                  <a:solidFill>
                    <a:srgbClr val="FF0000"/>
                  </a:solidFill>
                </a:uFill>
              </a:rPr>
              <a:t>)</a:t>
            </a:r>
            <a:endParaRPr lang="en-US" altLang="zh-HK" sz="1200" dirty="0">
              <a:uFill>
                <a:solidFill>
                  <a:srgbClr val="FF0000"/>
                </a:solidFill>
              </a:uFill>
            </a:endParaRPr>
          </a:p>
          <a:p>
            <a:pPr marL="549275" lvl="2" indent="-9525">
              <a:spcBef>
                <a:spcPts val="600"/>
              </a:spcBef>
              <a:buFont typeface="Wingdings" panose="05000000000000000000" pitchFamily="2" charset="2"/>
              <a:buChar char="Ø"/>
            </a:pPr>
            <a:r>
              <a:rPr lang="en-US" altLang="zh-HK" sz="1200" dirty="0" smtClean="0">
                <a:solidFill>
                  <a:srgbClr val="FF0000"/>
                </a:solidFill>
                <a:uFill>
                  <a:solidFill>
                    <a:srgbClr val="FF0000"/>
                  </a:solidFill>
                </a:uFill>
              </a:rPr>
              <a:t>  At lease three Registered</a:t>
            </a:r>
            <a:r>
              <a:rPr lang="en-US" altLang="zh-HK" sz="1200" dirty="0" smtClean="0">
                <a:uFill>
                  <a:solidFill>
                    <a:srgbClr val="FF0000"/>
                  </a:solidFill>
                </a:uFill>
              </a:rPr>
              <a:t> </a:t>
            </a:r>
            <a:r>
              <a:rPr lang="en-US" altLang="zh-HK" sz="1200" dirty="0">
                <a:uFill>
                  <a:solidFill>
                    <a:srgbClr val="FF0000"/>
                  </a:solidFill>
                </a:uFill>
              </a:rPr>
              <a:t>Adrenaline auto injector/ </a:t>
            </a:r>
            <a:r>
              <a:rPr lang="en-US" altLang="zh-HK" sz="1200" dirty="0" smtClean="0">
                <a:uFill>
                  <a:solidFill>
                    <a:srgbClr val="FF0000"/>
                  </a:solidFill>
                </a:uFill>
              </a:rPr>
              <a:t>ampoules </a:t>
            </a:r>
            <a:r>
              <a:rPr lang="en-US" altLang="zh-HK" sz="1200" dirty="0">
                <a:uFill>
                  <a:solidFill>
                    <a:srgbClr val="FF0000"/>
                  </a:solidFill>
                </a:uFill>
              </a:rPr>
              <a:t>(</a:t>
            </a:r>
            <a:r>
              <a:rPr lang="en-US" altLang="zh-HK" sz="1200" b="1" dirty="0">
                <a:solidFill>
                  <a:srgbClr val="FF0000"/>
                </a:solidFill>
                <a:uFill>
                  <a:solidFill>
                    <a:srgbClr val="FF0000"/>
                  </a:solidFill>
                </a:uFill>
              </a:rPr>
              <a:t>1:1000 dilution</a:t>
            </a:r>
            <a:r>
              <a:rPr lang="en-US" altLang="zh-HK" sz="1200" dirty="0" smtClean="0">
                <a:uFill>
                  <a:solidFill>
                    <a:srgbClr val="FF0000"/>
                  </a:solidFill>
                </a:uFill>
              </a:rPr>
              <a:t>)</a:t>
            </a:r>
          </a:p>
          <a:p>
            <a:pPr marL="549275" lvl="2" indent="-9525">
              <a:spcBef>
                <a:spcPts val="600"/>
              </a:spcBef>
              <a:buFont typeface="Wingdings" panose="05000000000000000000" pitchFamily="2" charset="2"/>
              <a:buChar char="Ø"/>
            </a:pPr>
            <a:r>
              <a:rPr lang="en-US" altLang="zh-HK" sz="1200" dirty="0" smtClean="0">
                <a:uFill>
                  <a:solidFill>
                    <a:srgbClr val="FF0000"/>
                  </a:solidFill>
                </a:uFill>
              </a:rPr>
              <a:t>  Syringes and needles suitable for IMI adrenaline administration</a:t>
            </a:r>
          </a:p>
          <a:p>
            <a:pPr marL="539750" lvl="2" indent="0">
              <a:spcBef>
                <a:spcPts val="600"/>
              </a:spcBef>
              <a:buNone/>
            </a:pPr>
            <a:r>
              <a:rPr lang="en-US" altLang="zh-HK" sz="1200" dirty="0" smtClean="0">
                <a:uFill>
                  <a:solidFill>
                    <a:srgbClr val="FF0000"/>
                  </a:solidFill>
                </a:uFill>
              </a:rPr>
              <a:t>     </a:t>
            </a:r>
            <a:r>
              <a:rPr lang="en-US" altLang="zh-HK" sz="1200" dirty="0">
                <a:uFill>
                  <a:solidFill>
                    <a:srgbClr val="FF0000"/>
                  </a:solidFill>
                </a:uFill>
              </a:rPr>
              <a:t>(</a:t>
            </a:r>
            <a:r>
              <a:rPr lang="en-US" altLang="zh-HK" sz="1200" b="1" dirty="0">
                <a:solidFill>
                  <a:srgbClr val="FF0000"/>
                </a:solidFill>
                <a:uFill>
                  <a:solidFill>
                    <a:srgbClr val="FF0000"/>
                  </a:solidFill>
                </a:uFill>
              </a:rPr>
              <a:t>at least three </a:t>
            </a:r>
            <a:r>
              <a:rPr lang="en-US" altLang="zh-HK" sz="1200" u="sng" dirty="0" smtClean="0">
                <a:uFill>
                  <a:solidFill>
                    <a:srgbClr val="FF0000"/>
                  </a:solidFill>
                </a:uFill>
              </a:rPr>
              <a:t>1 ml syringes with </a:t>
            </a:r>
            <a:r>
              <a:rPr lang="en-US" altLang="zh-HK" sz="1200" b="1" u="sng" dirty="0" smtClean="0">
                <a:solidFill>
                  <a:srgbClr val="FF0000"/>
                </a:solidFill>
                <a:uFill>
                  <a:solidFill>
                    <a:srgbClr val="FF0000"/>
                  </a:solidFill>
                </a:uFill>
              </a:rPr>
              <a:t>three</a:t>
            </a:r>
            <a:r>
              <a:rPr lang="en-US" altLang="zh-HK" sz="1200" u="sng" dirty="0" smtClean="0">
                <a:uFill>
                  <a:solidFill>
                    <a:srgbClr val="FF0000"/>
                  </a:solidFill>
                </a:uFill>
              </a:rPr>
              <a:t> 25-32mm needles</a:t>
            </a:r>
            <a:r>
              <a:rPr lang="en-US" altLang="zh-HK" sz="1200" dirty="0" smtClean="0">
                <a:uFill>
                  <a:solidFill>
                    <a:srgbClr val="FF0000"/>
                  </a:solidFill>
                </a:uFill>
              </a:rPr>
              <a:t>)</a:t>
            </a:r>
          </a:p>
          <a:p>
            <a:pPr marL="265112" lvl="2" indent="0">
              <a:spcBef>
                <a:spcPts val="600"/>
              </a:spcBef>
              <a:buNone/>
            </a:pPr>
            <a:r>
              <a:rPr lang="en-US" altLang="zh-HK" sz="1200" dirty="0"/>
              <a:t> </a:t>
            </a:r>
            <a:r>
              <a:rPr lang="en-US" altLang="zh-HK" sz="1200" dirty="0" smtClean="0"/>
              <a:t> -   Keep sufficient </a:t>
            </a:r>
            <a:r>
              <a:rPr lang="en-US" altLang="zh-HK" sz="1200" dirty="0"/>
              <a:t>stock</a:t>
            </a:r>
          </a:p>
          <a:p>
            <a:pPr marL="436563" lvl="1" indent="-457200">
              <a:spcBef>
                <a:spcPts val="600"/>
              </a:spcBef>
              <a:buFont typeface="+mj-lt"/>
              <a:buAutoNum type="alphaLcParenR" startAt="3"/>
            </a:pPr>
            <a:r>
              <a:rPr lang="en-US" altLang="zh-HK" sz="1600" b="1" dirty="0" smtClean="0">
                <a:uFill>
                  <a:solidFill>
                    <a:srgbClr val="FF0000"/>
                  </a:solidFill>
                </a:uFill>
              </a:rPr>
              <a:t>Area</a:t>
            </a:r>
          </a:p>
          <a:p>
            <a:pPr marL="203200" lvl="1" indent="0">
              <a:spcBef>
                <a:spcPts val="600"/>
              </a:spcBef>
              <a:buNone/>
            </a:pPr>
            <a:r>
              <a:rPr lang="en-US" altLang="zh-HK" sz="1800" dirty="0">
                <a:uFill>
                  <a:solidFill>
                    <a:srgbClr val="FF0000"/>
                  </a:solidFill>
                </a:uFill>
              </a:rPr>
              <a:t> </a:t>
            </a:r>
            <a:r>
              <a:rPr lang="en-US" altLang="zh-HK" sz="1800" dirty="0" smtClean="0">
                <a:uFill>
                  <a:solidFill>
                    <a:srgbClr val="FF0000"/>
                  </a:solidFill>
                </a:uFill>
              </a:rPr>
              <a:t>  -  </a:t>
            </a:r>
            <a:r>
              <a:rPr lang="en-US" altLang="zh-HK" sz="1200" dirty="0" smtClean="0">
                <a:uFill>
                  <a:solidFill>
                    <a:srgbClr val="FF0000"/>
                  </a:solidFill>
                </a:uFill>
              </a:rPr>
              <a:t>Designate an area </a:t>
            </a:r>
            <a:r>
              <a:rPr lang="en-US" altLang="zh-HK" sz="1200" dirty="0">
                <a:uFill>
                  <a:solidFill>
                    <a:srgbClr val="FF0000"/>
                  </a:solidFill>
                </a:uFill>
              </a:rPr>
              <a:t>for emergency treatment (with mattress)</a:t>
            </a:r>
          </a:p>
          <a:p>
            <a:pPr marL="436563" lvl="1" indent="-457200">
              <a:spcBef>
                <a:spcPts val="600"/>
              </a:spcBef>
              <a:buFont typeface="+mj-lt"/>
              <a:buAutoNum type="alphaLcParenR" startAt="3"/>
            </a:pPr>
            <a:endParaRPr lang="en-US" altLang="zh-HK" sz="1900" b="1" dirty="0" smtClean="0">
              <a:uFill>
                <a:solidFill>
                  <a:srgbClr val="FF0000"/>
                </a:solidFill>
              </a:uFill>
            </a:endParaRPr>
          </a:p>
          <a:p>
            <a:pPr marL="279400" lvl="2" indent="0">
              <a:spcBef>
                <a:spcPts val="600"/>
              </a:spcBef>
              <a:buNone/>
            </a:pPr>
            <a:endParaRPr lang="en-US" altLang="zh-HK" sz="1000" u="heavy" dirty="0">
              <a:uFill>
                <a:solidFill>
                  <a:srgbClr val="FF0000"/>
                </a:solidFill>
              </a:uFill>
            </a:endParaRP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1F0AF-ABBA-4DEF-A2CF-41CDC8CBF9BD}" type="slidenum">
              <a:rPr kumimoji="0" lang="en-US" altLang="zh-TW" sz="750" b="0" i="0" u="none" strike="noStrike" kern="1200" cap="none" spc="0" normalizeH="0" baseline="0" noProof="0" smtClean="0">
                <a:ln>
                  <a:noFill/>
                </a:ln>
                <a:solidFill>
                  <a:srgbClr val="000000"/>
                </a:solidFill>
                <a:effectLst/>
                <a:uLnTx/>
                <a:uFillTx/>
                <a:latin typeface="Arial"/>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zh-TW" sz="750" b="0" i="0" u="none" strike="noStrike" kern="1200" cap="none" spc="0" normalizeH="0" baseline="0" noProof="0" dirty="0">
              <a:ln>
                <a:noFill/>
              </a:ln>
              <a:solidFill>
                <a:srgbClr val="000000"/>
              </a:solidFill>
              <a:effectLst/>
              <a:uLnTx/>
              <a:uFillTx/>
              <a:latin typeface="Arial"/>
              <a:ea typeface="新細明體" panose="02020500000000000000" pitchFamily="18" charset="-120"/>
              <a:cs typeface="+mn-cs"/>
            </a:endParaRPr>
          </a:p>
        </p:txBody>
      </p:sp>
      <p:sp>
        <p:nvSpPr>
          <p:cNvPr id="5" name="標題 1"/>
          <p:cNvSpPr>
            <a:spLocks noGrp="1"/>
          </p:cNvSpPr>
          <p:nvPr>
            <p:ph type="title"/>
          </p:nvPr>
        </p:nvSpPr>
        <p:spPr>
          <a:xfrm>
            <a:off x="70338" y="0"/>
            <a:ext cx="8229600" cy="901721"/>
          </a:xfrm>
          <a:noFill/>
        </p:spPr>
        <p:txBody>
          <a:bodyPr/>
          <a:lstStyle/>
          <a:p>
            <a:r>
              <a:rPr lang="en-US" altLang="zh-HK" sz="2800" b="1" dirty="0" smtClean="0">
                <a:solidFill>
                  <a:srgbClr val="0070C0"/>
                </a:solidFill>
                <a:latin typeface="+mn-lt"/>
                <a:cs typeface="Times New Roman" panose="02020603050405020304" pitchFamily="18" charset="0"/>
              </a:rPr>
              <a:t>6.  Emergency management</a:t>
            </a:r>
            <a:endParaRPr lang="zh-HK" altLang="en-US" sz="2800" b="1" dirty="0">
              <a:latin typeface="+mn-lt"/>
              <a:cs typeface="Times New Roman" panose="02020603050405020304" pitchFamily="18" charset="0"/>
            </a:endParaRPr>
          </a:p>
        </p:txBody>
      </p:sp>
      <p:sp>
        <p:nvSpPr>
          <p:cNvPr id="6" name="圓角矩形 5"/>
          <p:cNvSpPr/>
          <p:nvPr/>
        </p:nvSpPr>
        <p:spPr bwMode="auto">
          <a:xfrm>
            <a:off x="7871048" y="5073162"/>
            <a:ext cx="428890" cy="1143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
        <p:nvSpPr>
          <p:cNvPr id="7" name="圓角矩形 6"/>
          <p:cNvSpPr/>
          <p:nvPr/>
        </p:nvSpPr>
        <p:spPr bwMode="auto">
          <a:xfrm>
            <a:off x="7871048" y="4985238"/>
            <a:ext cx="428890" cy="14507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grpSp>
        <p:nvGrpSpPr>
          <p:cNvPr id="14" name="群組 13"/>
          <p:cNvGrpSpPr/>
          <p:nvPr/>
        </p:nvGrpSpPr>
        <p:grpSpPr>
          <a:xfrm>
            <a:off x="6727971" y="3138622"/>
            <a:ext cx="2286154" cy="1938864"/>
            <a:chOff x="5029697" y="4216414"/>
            <a:chExt cx="3151282" cy="2698088"/>
          </a:xfrm>
        </p:grpSpPr>
        <p:grpSp>
          <p:nvGrpSpPr>
            <p:cNvPr id="9" name="群組 8"/>
            <p:cNvGrpSpPr/>
            <p:nvPr/>
          </p:nvGrpSpPr>
          <p:grpSpPr>
            <a:xfrm>
              <a:off x="5105364" y="4216414"/>
              <a:ext cx="2866268" cy="2057400"/>
              <a:chOff x="5495560" y="3365985"/>
              <a:chExt cx="3158002" cy="2365453"/>
            </a:xfrm>
          </p:grpSpPr>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5560" y="3365985"/>
                <a:ext cx="3158002" cy="2365453"/>
              </a:xfrm>
              <a:prstGeom prst="rect">
                <a:avLst/>
              </a:prstGeom>
              <a:solidFill>
                <a:srgbClr val="FFFF00"/>
              </a:solidFill>
            </p:spPr>
          </p:pic>
          <p:sp>
            <p:nvSpPr>
              <p:cNvPr id="8" name="圓角矩形 7"/>
              <p:cNvSpPr/>
              <p:nvPr/>
            </p:nvSpPr>
            <p:spPr bwMode="auto">
              <a:xfrm>
                <a:off x="7871047" y="4906108"/>
                <a:ext cx="569567" cy="224204"/>
              </a:xfrm>
              <a:prstGeom prst="roundRect">
                <a:avLst/>
              </a:pr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grpSp>
        <p:sp>
          <p:nvSpPr>
            <p:cNvPr id="10" name="爆炸 1 9"/>
            <p:cNvSpPr/>
            <p:nvPr/>
          </p:nvSpPr>
          <p:spPr>
            <a:xfrm>
              <a:off x="5029697" y="5831915"/>
              <a:ext cx="3151282" cy="1082587"/>
            </a:xfrm>
            <a:prstGeom prst="irregularSeal1">
              <a:avLst/>
            </a:prstGeom>
            <a:solidFill>
              <a:srgbClr val="FFFFCC"/>
            </a:solidFill>
            <a:ln w="19050">
              <a:solidFill>
                <a:srgbClr val="FF0000"/>
              </a:solidFill>
              <a:prstDash val="solid"/>
            </a:ln>
          </p:spPr>
          <p:txBody>
            <a:bodyPr wrap="square">
              <a:spAutoFit/>
            </a:bodyPr>
            <a:lstStyle/>
            <a:p>
              <a:r>
                <a:rPr lang="en-US" altLang="zh-HK" sz="1200" b="1" dirty="0">
                  <a:solidFill>
                    <a:srgbClr val="4597A0"/>
                  </a:solidFill>
                </a:rPr>
                <a:t>Not expired </a:t>
              </a:r>
              <a:endParaRPr lang="zh-HK" altLang="en-US" sz="1200" b="1" dirty="0">
                <a:solidFill>
                  <a:srgbClr val="4597A0"/>
                </a:solidFill>
              </a:endParaRPr>
            </a:p>
          </p:txBody>
        </p:sp>
      </p:grpSp>
      <p:sp>
        <p:nvSpPr>
          <p:cNvPr id="15" name="矩形 14"/>
          <p:cNvSpPr/>
          <p:nvPr/>
        </p:nvSpPr>
        <p:spPr>
          <a:xfrm>
            <a:off x="280692" y="5813170"/>
            <a:ext cx="7541865" cy="538609"/>
          </a:xfrm>
          <a:prstGeom prst="rect">
            <a:avLst/>
          </a:prstGeom>
          <a:solidFill>
            <a:srgbClr val="9900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263525" lvl="2" indent="-263525" algn="ctr">
              <a:spcBef>
                <a:spcPts val="600"/>
              </a:spcBef>
            </a:pPr>
            <a:r>
              <a:rPr lang="en-US" altLang="zh-HK" sz="1200" b="1" dirty="0">
                <a:solidFill>
                  <a:schemeClr val="bg1"/>
                </a:solidFill>
                <a:uFill>
                  <a:solidFill>
                    <a:srgbClr val="FF0000"/>
                  </a:solidFill>
                </a:uFill>
              </a:rPr>
              <a:t>Monitoring and Management of Adverse Events Following Vaccination</a:t>
            </a:r>
            <a:r>
              <a:rPr lang="en-US" altLang="zh-HK" sz="1200" b="1" i="1" dirty="0">
                <a:solidFill>
                  <a:schemeClr val="bg1"/>
                </a:solidFill>
                <a:uFill>
                  <a:solidFill>
                    <a:srgbClr val="FF0000"/>
                  </a:solidFill>
                </a:uFill>
              </a:rPr>
              <a:t> </a:t>
            </a:r>
          </a:p>
          <a:p>
            <a:pPr marL="0" lvl="2" indent="0" algn="ctr">
              <a:spcBef>
                <a:spcPts val="600"/>
              </a:spcBef>
              <a:buNone/>
            </a:pPr>
            <a:r>
              <a:rPr lang="en-US" altLang="zh-HK" sz="1200" b="1" i="1" dirty="0" smtClean="0">
                <a:solidFill>
                  <a:srgbClr val="FFC000"/>
                </a:solidFill>
                <a:uFill>
                  <a:solidFill>
                    <a:srgbClr val="FF0000"/>
                  </a:solidFill>
                </a:uFill>
              </a:rPr>
              <a:t>(</a:t>
            </a:r>
            <a:r>
              <a:rPr lang="en-US" altLang="zh-HK" sz="1200" b="1" dirty="0" smtClean="0">
                <a:solidFill>
                  <a:srgbClr val="FFC000"/>
                </a:solidFill>
                <a:uFill>
                  <a:solidFill>
                    <a:srgbClr val="FF0000"/>
                  </a:solidFill>
                </a:uFill>
              </a:rPr>
              <a:t>Appendix </a:t>
            </a:r>
            <a:r>
              <a:rPr lang="en-US" altLang="zh-HK" sz="1200" b="1" dirty="0">
                <a:solidFill>
                  <a:srgbClr val="FFC000"/>
                </a:solidFill>
                <a:uFill>
                  <a:solidFill>
                    <a:srgbClr val="FF0000"/>
                  </a:solidFill>
                </a:uFill>
              </a:rPr>
              <a:t>F</a:t>
            </a:r>
            <a:r>
              <a:rPr lang="en-US" altLang="zh-HK" sz="1200" b="1" dirty="0" smtClean="0">
                <a:solidFill>
                  <a:srgbClr val="FFC000"/>
                </a:solidFill>
                <a:uFill>
                  <a:solidFill>
                    <a:srgbClr val="FF0000"/>
                  </a:solidFill>
                </a:uFill>
              </a:rPr>
              <a:t> of </a:t>
            </a:r>
            <a:r>
              <a:rPr lang="en-US" altLang="zh-HK" sz="1200" b="1" i="1" dirty="0" smtClean="0">
                <a:solidFill>
                  <a:srgbClr val="FFC000"/>
                </a:solidFill>
                <a:uFill>
                  <a:solidFill>
                    <a:srgbClr val="FF0000"/>
                  </a:solidFill>
                </a:uFill>
              </a:rPr>
              <a:t>2022/23 Vaccination Subsidy Scheme (VSS) Doctors’ Guide</a:t>
            </a:r>
            <a:r>
              <a:rPr lang="en-US" altLang="zh-TW" sz="1200" b="1" i="1" dirty="0" smtClean="0">
                <a:solidFill>
                  <a:srgbClr val="FFC000"/>
                </a:solidFill>
                <a:uFill>
                  <a:solidFill>
                    <a:srgbClr val="FF0000"/>
                  </a:solidFill>
                </a:uFill>
              </a:rPr>
              <a:t>)</a:t>
            </a:r>
            <a:endParaRPr lang="en-US" altLang="zh-HK" sz="1200" b="1" dirty="0">
              <a:solidFill>
                <a:srgbClr val="FFC000"/>
              </a:solidFill>
              <a:uFill>
                <a:solidFill>
                  <a:srgbClr val="FF0000"/>
                </a:solidFill>
              </a:uFill>
            </a:endParaRPr>
          </a:p>
        </p:txBody>
      </p:sp>
      <p:sp>
        <p:nvSpPr>
          <p:cNvPr id="11" name="向下箭號 10"/>
          <p:cNvSpPr/>
          <p:nvPr/>
        </p:nvSpPr>
        <p:spPr bwMode="auto">
          <a:xfrm>
            <a:off x="1130968" y="6524102"/>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Tree>
    <p:extLst>
      <p:ext uri="{BB962C8B-B14F-4D97-AF65-F5344CB8AC3E}">
        <p14:creationId xmlns:p14="http://schemas.microsoft.com/office/powerpoint/2010/main" val="2134527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83797" y="1624587"/>
            <a:ext cx="7793793" cy="3472074"/>
          </a:xfrm>
        </p:spPr>
        <p:txBody>
          <a:bodyPr/>
          <a:lstStyle/>
          <a:p>
            <a:pPr>
              <a:lnSpc>
                <a:spcPct val="150000"/>
              </a:lnSpc>
              <a:spcBef>
                <a:spcPts val="0"/>
              </a:spcBef>
            </a:pPr>
            <a:r>
              <a:rPr lang="en-US" altLang="zh-HK" sz="2000" dirty="0"/>
              <a:t>Record the child’s condition and manage </a:t>
            </a:r>
            <a:r>
              <a:rPr lang="en-US" altLang="zh-HK" sz="2000" dirty="0" smtClean="0"/>
              <a:t>immediately.</a:t>
            </a:r>
          </a:p>
          <a:p>
            <a:pPr>
              <a:lnSpc>
                <a:spcPct val="150000"/>
              </a:lnSpc>
              <a:spcBef>
                <a:spcPts val="0"/>
              </a:spcBef>
            </a:pPr>
            <a:r>
              <a:rPr lang="en-US" altLang="zh-HK" sz="2000" dirty="0" smtClean="0"/>
              <a:t>Explain </a:t>
            </a:r>
            <a:r>
              <a:rPr lang="en-US" altLang="zh-HK" sz="2000" dirty="0"/>
              <a:t>to the teacher and parents </a:t>
            </a:r>
            <a:r>
              <a:rPr lang="en-US" altLang="zh-HK" sz="2000" dirty="0" smtClean="0"/>
              <a:t>timely.</a:t>
            </a:r>
          </a:p>
          <a:p>
            <a:pPr>
              <a:lnSpc>
                <a:spcPct val="150000"/>
              </a:lnSpc>
              <a:spcBef>
                <a:spcPts val="0"/>
              </a:spcBef>
            </a:pPr>
            <a:r>
              <a:rPr lang="en-US" altLang="zh-HK" sz="2000" dirty="0" smtClean="0"/>
              <a:t>Notify </a:t>
            </a:r>
            <a:r>
              <a:rPr lang="en-US" altLang="zh-HK" sz="2000" dirty="0"/>
              <a:t>PMVD ASAP at </a:t>
            </a:r>
            <a:r>
              <a:rPr lang="en-US" altLang="zh-HK" sz="2000" dirty="0" smtClean="0"/>
              <a:t>2125 2128.</a:t>
            </a:r>
            <a:endParaRPr lang="zh-HK" altLang="en-US" sz="2000" dirty="0"/>
          </a:p>
          <a:p>
            <a:pPr>
              <a:lnSpc>
                <a:spcPct val="150000"/>
              </a:lnSpc>
              <a:spcBef>
                <a:spcPts val="0"/>
              </a:spcBef>
            </a:pPr>
            <a:r>
              <a:rPr lang="en-US" altLang="zh-HK" sz="2000" dirty="0" smtClean="0"/>
              <a:t>Submit</a:t>
            </a:r>
            <a:r>
              <a:rPr lang="en-US" altLang="zh-HK" sz="2000" i="1" dirty="0" smtClean="0">
                <a:solidFill>
                  <a:srgbClr val="0066FF"/>
                </a:solidFill>
              </a:rPr>
              <a:t> Clinical </a:t>
            </a:r>
            <a:r>
              <a:rPr lang="en-US" altLang="zh-HK" sz="2000" i="1" dirty="0">
                <a:solidFill>
                  <a:srgbClr val="0066FF"/>
                </a:solidFill>
              </a:rPr>
              <a:t>Incident Notification Form</a:t>
            </a:r>
            <a:r>
              <a:rPr lang="en-US" altLang="zh-HK" sz="2000" dirty="0">
                <a:solidFill>
                  <a:srgbClr val="0066FF"/>
                </a:solidFill>
              </a:rPr>
              <a:t> </a:t>
            </a:r>
            <a:r>
              <a:rPr lang="en-US" altLang="zh-HK" sz="2000" dirty="0"/>
              <a:t>(Appendix </a:t>
            </a:r>
            <a:r>
              <a:rPr lang="en-US" altLang="zh-HK" sz="2000" dirty="0" smtClean="0"/>
              <a:t>8.22</a:t>
            </a:r>
            <a:r>
              <a:rPr lang="en-US" altLang="zh-HK" sz="2000" dirty="0"/>
              <a:t>) </a:t>
            </a:r>
            <a:r>
              <a:rPr lang="en-US" altLang="zh-HK" sz="2000" dirty="0" smtClean="0"/>
              <a:t/>
            </a:r>
            <a:br>
              <a:rPr lang="en-US" altLang="zh-HK" sz="2000" dirty="0" smtClean="0"/>
            </a:br>
            <a:r>
              <a:rPr lang="en-US" altLang="zh-HK" sz="2000" dirty="0" smtClean="0"/>
              <a:t>to PMVD via email within </a:t>
            </a:r>
            <a:r>
              <a:rPr lang="en-US" altLang="zh-HK" sz="2000" dirty="0"/>
              <a:t>the same </a:t>
            </a:r>
            <a:r>
              <a:rPr lang="en-US" altLang="zh-HK" sz="2000" dirty="0" smtClean="0"/>
              <a:t>day.</a:t>
            </a:r>
            <a:endParaRPr lang="zh-HK" altLang="en-US" sz="2000" dirty="0"/>
          </a:p>
          <a:p>
            <a:pPr>
              <a:lnSpc>
                <a:spcPct val="150000"/>
              </a:lnSpc>
              <a:spcBef>
                <a:spcPts val="0"/>
              </a:spcBef>
            </a:pPr>
            <a:r>
              <a:rPr lang="en-US" altLang="zh-HK" sz="2000" dirty="0" smtClean="0"/>
              <a:t>Submit</a:t>
            </a:r>
            <a:r>
              <a:rPr lang="en-US" altLang="zh-HK" sz="2000" i="1" dirty="0" smtClean="0">
                <a:solidFill>
                  <a:srgbClr val="0066FF"/>
                </a:solidFill>
              </a:rPr>
              <a:t> </a:t>
            </a:r>
            <a:r>
              <a:rPr lang="en-US" altLang="zh-HK" sz="2000" i="1" dirty="0">
                <a:solidFill>
                  <a:srgbClr val="0066FF"/>
                </a:solidFill>
              </a:rPr>
              <a:t>Clinical Incident Investigation Report </a:t>
            </a:r>
            <a:r>
              <a:rPr lang="en-US" altLang="zh-HK" sz="2000" dirty="0"/>
              <a:t>(Appendix </a:t>
            </a:r>
            <a:r>
              <a:rPr lang="en-US" altLang="zh-HK" sz="2000" dirty="0" smtClean="0"/>
              <a:t>8.23</a:t>
            </a:r>
            <a:r>
              <a:rPr lang="en-US" altLang="zh-HK" sz="2000" dirty="0"/>
              <a:t>) </a:t>
            </a:r>
            <a:r>
              <a:rPr lang="en-US" altLang="zh-HK" sz="2000" dirty="0" smtClean="0"/>
              <a:t/>
            </a:r>
            <a:br>
              <a:rPr lang="en-US" altLang="zh-HK" sz="2000" dirty="0" smtClean="0"/>
            </a:br>
            <a:r>
              <a:rPr lang="en-US" altLang="zh-HK" sz="2000" dirty="0" smtClean="0"/>
              <a:t>to PMVD via email within </a:t>
            </a:r>
            <a:r>
              <a:rPr lang="en-US" altLang="zh-HK" sz="2000" dirty="0"/>
              <a:t>7 </a:t>
            </a:r>
            <a:r>
              <a:rPr lang="en-US" altLang="zh-HK" sz="2000" dirty="0" smtClean="0"/>
              <a:t>days. </a:t>
            </a:r>
            <a:endParaRPr lang="en-US" altLang="zh-HK" sz="2000" dirty="0"/>
          </a:p>
          <a:p>
            <a:pPr>
              <a:lnSpc>
                <a:spcPct val="150000"/>
              </a:lnSpc>
              <a:buFont typeface="Arial" panose="020B0604020202020204" pitchFamily="34" charset="0"/>
              <a:buChar char="•"/>
            </a:pPr>
            <a:endParaRPr lang="en-US" altLang="zh-HK" sz="2000" dirty="0"/>
          </a:p>
          <a:p>
            <a:pPr marL="0" indent="0">
              <a:buNone/>
            </a:pPr>
            <a:endParaRPr lang="zh-HK" altLang="en-US" sz="2000" dirty="0"/>
          </a:p>
        </p:txBody>
      </p:sp>
      <p:sp>
        <p:nvSpPr>
          <p:cNvPr id="4" name="投影片編號版面配置區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29</a:t>
            </a:fld>
            <a:endParaRPr lang="en-US" altLang="zh-TW" dirty="0">
              <a:solidFill>
                <a:srgbClr val="000000"/>
              </a:solidFill>
            </a:endParaRPr>
          </a:p>
        </p:txBody>
      </p:sp>
      <p:sp>
        <p:nvSpPr>
          <p:cNvPr id="6" name="矩形 5"/>
          <p:cNvSpPr/>
          <p:nvPr/>
        </p:nvSpPr>
        <p:spPr>
          <a:xfrm>
            <a:off x="877709" y="817108"/>
            <a:ext cx="6336415" cy="523220"/>
          </a:xfrm>
          <a:prstGeom prst="rect">
            <a:avLst/>
          </a:prstGeom>
        </p:spPr>
        <p:txBody>
          <a:bodyPr wrap="none">
            <a:spAutoFit/>
          </a:bodyPr>
          <a:lstStyle/>
          <a:p>
            <a:r>
              <a:rPr lang="en-US" altLang="zh-HK" sz="2800" b="1" dirty="0">
                <a:solidFill>
                  <a:srgbClr val="0070C0"/>
                </a:solidFill>
              </a:rPr>
              <a:t>7</a:t>
            </a:r>
            <a:r>
              <a:rPr lang="en-US" altLang="zh-HK" sz="2800" b="1" dirty="0" smtClean="0">
                <a:solidFill>
                  <a:srgbClr val="0070C0"/>
                </a:solidFill>
              </a:rPr>
              <a:t>. Handling </a:t>
            </a:r>
            <a:r>
              <a:rPr lang="en-US" altLang="zh-HK" sz="2800" b="1" dirty="0">
                <a:solidFill>
                  <a:srgbClr val="0070C0"/>
                </a:solidFill>
              </a:rPr>
              <a:t>of Vaccination incidents</a:t>
            </a:r>
          </a:p>
        </p:txBody>
      </p:sp>
    </p:spTree>
    <p:extLst>
      <p:ext uri="{BB962C8B-B14F-4D97-AF65-F5344CB8AC3E}">
        <p14:creationId xmlns:p14="http://schemas.microsoft.com/office/powerpoint/2010/main" val="1119434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type="body" idx="1"/>
          </p:nvPr>
        </p:nvSpPr>
        <p:spPr>
          <a:xfrm>
            <a:off x="494377" y="1218136"/>
            <a:ext cx="7772400" cy="3157738"/>
          </a:xfrm>
        </p:spPr>
        <p:txBody>
          <a:bodyPr/>
          <a:lstStyle/>
          <a:p>
            <a:pPr marL="0" indent="0" algn="ctr">
              <a:buNone/>
            </a:pPr>
            <a:endParaRPr lang="en-US" altLang="zh-HK" sz="3000" b="1" dirty="0" smtClean="0">
              <a:solidFill>
                <a:srgbClr val="0070C0"/>
              </a:solidFill>
            </a:endParaRPr>
          </a:p>
          <a:p>
            <a:pPr algn="ctr"/>
            <a:r>
              <a:rPr lang="en-US" altLang="zh-HK" sz="3000" b="1" dirty="0" smtClean="0">
                <a:solidFill>
                  <a:srgbClr val="0070C0"/>
                </a:solidFill>
              </a:rPr>
              <a:t>Vaccination </a:t>
            </a:r>
            <a:r>
              <a:rPr lang="en-US" altLang="zh-HK" sz="3000" b="1" dirty="0">
                <a:solidFill>
                  <a:srgbClr val="0070C0"/>
                </a:solidFill>
              </a:rPr>
              <a:t>Procedures </a:t>
            </a:r>
            <a:endParaRPr lang="en-US" altLang="zh-HK" sz="3000" b="1" dirty="0" smtClean="0">
              <a:solidFill>
                <a:srgbClr val="0070C0"/>
              </a:solidFill>
            </a:endParaRPr>
          </a:p>
          <a:p>
            <a:pPr algn="ctr"/>
            <a:r>
              <a:rPr lang="en-US" altLang="zh-HK" sz="3000" b="1" dirty="0" smtClean="0">
                <a:solidFill>
                  <a:srgbClr val="0070C0"/>
                </a:solidFill>
              </a:rPr>
              <a:t>&amp;</a:t>
            </a:r>
          </a:p>
          <a:p>
            <a:pPr algn="ctr"/>
            <a:r>
              <a:rPr lang="en-US" altLang="zh-HK" sz="3000" b="1" dirty="0" smtClean="0">
                <a:solidFill>
                  <a:srgbClr val="0070C0"/>
                </a:solidFill>
              </a:rPr>
              <a:t> Logistics Arrangement </a:t>
            </a:r>
          </a:p>
          <a:p>
            <a:pPr algn="ctr"/>
            <a:r>
              <a:rPr lang="en-US" altLang="zh-HK" sz="3000" dirty="0" smtClean="0">
                <a:solidFill>
                  <a:srgbClr val="0070C0"/>
                </a:solidFill>
              </a:rPr>
              <a:t>On the Vaccination Day</a:t>
            </a:r>
            <a:endParaRPr lang="zh-HK" altLang="en-US" dirty="0"/>
          </a:p>
        </p:txBody>
      </p:sp>
      <p:sp>
        <p:nvSpPr>
          <p:cNvPr id="3" name="Slide Number Placeholder 2"/>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3</a:t>
            </a:fld>
            <a:endParaRPr lang="en-US" altLang="zh-TW" dirty="0">
              <a:solidFill>
                <a:srgbClr val="000000"/>
              </a:solidFill>
            </a:endParaRPr>
          </a:p>
        </p:txBody>
      </p:sp>
    </p:spTree>
    <p:extLst>
      <p:ext uri="{BB962C8B-B14F-4D97-AF65-F5344CB8AC3E}">
        <p14:creationId xmlns:p14="http://schemas.microsoft.com/office/powerpoint/2010/main" val="3500811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037947" y="1050836"/>
            <a:ext cx="7793793" cy="3472074"/>
          </a:xfrm>
        </p:spPr>
        <p:txBody>
          <a:bodyPr/>
          <a:lstStyle/>
          <a:p>
            <a:pPr marL="0" indent="0">
              <a:lnSpc>
                <a:spcPct val="150000"/>
              </a:lnSpc>
              <a:spcBef>
                <a:spcPts val="0"/>
              </a:spcBef>
              <a:buNone/>
            </a:pPr>
            <a:r>
              <a:rPr lang="en-US" altLang="zh-HK" sz="1600" b="1" u="sng" dirty="0" smtClean="0"/>
              <a:t>Sample of</a:t>
            </a:r>
            <a:r>
              <a:rPr lang="en-US" altLang="zh-HK" sz="1600" b="1" i="1" u="sng" dirty="0" smtClean="0">
                <a:solidFill>
                  <a:srgbClr val="0066FF"/>
                </a:solidFill>
              </a:rPr>
              <a:t> Clinical </a:t>
            </a:r>
            <a:r>
              <a:rPr lang="en-US" altLang="zh-HK" sz="1600" b="1" i="1" u="sng" dirty="0">
                <a:solidFill>
                  <a:srgbClr val="0066FF"/>
                </a:solidFill>
              </a:rPr>
              <a:t>Incident Notification </a:t>
            </a:r>
            <a:r>
              <a:rPr lang="en-US" altLang="zh-HK" sz="1600" b="1" i="1" u="sng" dirty="0" smtClean="0">
                <a:solidFill>
                  <a:srgbClr val="0066FF"/>
                </a:solidFill>
              </a:rPr>
              <a:t>Form</a:t>
            </a:r>
            <a:r>
              <a:rPr lang="en-US" altLang="zh-HK" sz="2000" u="sng" dirty="0" smtClean="0"/>
              <a:t/>
            </a:r>
            <a:br>
              <a:rPr lang="en-US" altLang="zh-HK" sz="2000" u="sng" dirty="0" smtClean="0"/>
            </a:br>
            <a:endParaRPr lang="zh-HK" altLang="en-US" sz="2000" u="sng" dirty="0"/>
          </a:p>
        </p:txBody>
      </p:sp>
      <p:sp>
        <p:nvSpPr>
          <p:cNvPr id="4" name="投影片編號版面配置區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30</a:t>
            </a:fld>
            <a:endParaRPr lang="en-US" altLang="zh-TW" dirty="0">
              <a:solidFill>
                <a:srgbClr val="000000"/>
              </a:solidFill>
            </a:endParaRPr>
          </a:p>
        </p:txBody>
      </p:sp>
      <p:sp>
        <p:nvSpPr>
          <p:cNvPr id="6" name="矩形 5"/>
          <p:cNvSpPr/>
          <p:nvPr/>
        </p:nvSpPr>
        <p:spPr>
          <a:xfrm>
            <a:off x="736370" y="428762"/>
            <a:ext cx="6435801" cy="523220"/>
          </a:xfrm>
          <a:prstGeom prst="rect">
            <a:avLst/>
          </a:prstGeom>
        </p:spPr>
        <p:txBody>
          <a:bodyPr wrap="none">
            <a:spAutoFit/>
          </a:bodyPr>
          <a:lstStyle/>
          <a:p>
            <a:r>
              <a:rPr lang="en-US" altLang="zh-HK" sz="2800" b="1" dirty="0">
                <a:solidFill>
                  <a:srgbClr val="0070C0"/>
                </a:solidFill>
              </a:rPr>
              <a:t>7</a:t>
            </a:r>
            <a:r>
              <a:rPr lang="en-US" altLang="zh-HK" sz="2800" b="1" dirty="0" smtClean="0">
                <a:solidFill>
                  <a:srgbClr val="0070C0"/>
                </a:solidFill>
              </a:rPr>
              <a:t>.  Handling </a:t>
            </a:r>
            <a:r>
              <a:rPr lang="en-US" altLang="zh-HK" sz="2800" b="1" dirty="0">
                <a:solidFill>
                  <a:srgbClr val="0070C0"/>
                </a:solidFill>
              </a:rPr>
              <a:t>of Vaccination incidents</a:t>
            </a:r>
          </a:p>
        </p:txBody>
      </p:sp>
      <p:pic>
        <p:nvPicPr>
          <p:cNvPr id="3" name="圖片 2"/>
          <p:cNvPicPr>
            <a:picLocks noChangeAspect="1"/>
          </p:cNvPicPr>
          <p:nvPr/>
        </p:nvPicPr>
        <p:blipFill>
          <a:blip r:embed="rId3"/>
          <a:stretch>
            <a:fillRect/>
          </a:stretch>
        </p:blipFill>
        <p:spPr>
          <a:xfrm>
            <a:off x="640340" y="1579694"/>
            <a:ext cx="3595906" cy="4872795"/>
          </a:xfrm>
          <a:prstGeom prst="rect">
            <a:avLst/>
          </a:prstGeom>
          <a:ln>
            <a:noFill/>
          </a:ln>
          <a:effectLst>
            <a:outerShdw blurRad="292100" dist="139700" dir="2700000" algn="tl" rotWithShape="0">
              <a:srgbClr val="333333">
                <a:alpha val="65000"/>
              </a:srgbClr>
            </a:outerShdw>
          </a:effectLst>
        </p:spPr>
      </p:pic>
      <p:pic>
        <p:nvPicPr>
          <p:cNvPr id="5" name="圖片 4"/>
          <p:cNvPicPr>
            <a:picLocks noChangeAspect="1"/>
          </p:cNvPicPr>
          <p:nvPr/>
        </p:nvPicPr>
        <p:blipFill>
          <a:blip r:embed="rId4"/>
          <a:stretch>
            <a:fillRect/>
          </a:stretch>
        </p:blipFill>
        <p:spPr>
          <a:xfrm>
            <a:off x="4464080" y="1579694"/>
            <a:ext cx="3535575" cy="48713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324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537283" y="798277"/>
            <a:ext cx="7793793" cy="3472074"/>
          </a:xfrm>
        </p:spPr>
        <p:txBody>
          <a:bodyPr/>
          <a:lstStyle/>
          <a:p>
            <a:pPr marL="0" indent="0">
              <a:lnSpc>
                <a:spcPct val="150000"/>
              </a:lnSpc>
              <a:spcBef>
                <a:spcPts val="0"/>
              </a:spcBef>
              <a:buNone/>
            </a:pPr>
            <a:r>
              <a:rPr lang="en-US" altLang="zh-HK" sz="1600" b="1" u="sng" dirty="0" smtClean="0"/>
              <a:t>Sample of</a:t>
            </a:r>
            <a:r>
              <a:rPr lang="en-US" altLang="zh-HK" sz="1600" b="1" i="1" u="sng" dirty="0" smtClean="0">
                <a:solidFill>
                  <a:srgbClr val="0066FF"/>
                </a:solidFill>
              </a:rPr>
              <a:t> Clinical </a:t>
            </a:r>
            <a:r>
              <a:rPr lang="en-US" altLang="zh-HK" sz="1600" b="1" i="1" u="sng" dirty="0">
                <a:solidFill>
                  <a:srgbClr val="0066FF"/>
                </a:solidFill>
              </a:rPr>
              <a:t>Incident </a:t>
            </a:r>
            <a:r>
              <a:rPr lang="en-US" altLang="zh-HK" sz="1600" b="1" i="1" u="sng" dirty="0" smtClean="0">
                <a:solidFill>
                  <a:srgbClr val="0066FF"/>
                </a:solidFill>
              </a:rPr>
              <a:t>Investigation Report</a:t>
            </a:r>
            <a:endParaRPr lang="zh-HK" altLang="en-US" sz="1600" u="sng" dirty="0"/>
          </a:p>
        </p:txBody>
      </p:sp>
      <p:sp>
        <p:nvSpPr>
          <p:cNvPr id="4" name="投影片編號版面配置區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31</a:t>
            </a:fld>
            <a:endParaRPr lang="en-US" altLang="zh-TW" dirty="0">
              <a:solidFill>
                <a:srgbClr val="000000"/>
              </a:solidFill>
            </a:endParaRPr>
          </a:p>
        </p:txBody>
      </p:sp>
      <p:sp>
        <p:nvSpPr>
          <p:cNvPr id="6" name="矩形 5"/>
          <p:cNvSpPr/>
          <p:nvPr/>
        </p:nvSpPr>
        <p:spPr>
          <a:xfrm>
            <a:off x="744607" y="368731"/>
            <a:ext cx="6435801" cy="523220"/>
          </a:xfrm>
          <a:prstGeom prst="rect">
            <a:avLst/>
          </a:prstGeom>
        </p:spPr>
        <p:txBody>
          <a:bodyPr wrap="none">
            <a:spAutoFit/>
          </a:bodyPr>
          <a:lstStyle/>
          <a:p>
            <a:r>
              <a:rPr lang="en-US" altLang="zh-HK" sz="2800" b="1" dirty="0">
                <a:solidFill>
                  <a:srgbClr val="0070C0"/>
                </a:solidFill>
              </a:rPr>
              <a:t>7</a:t>
            </a:r>
            <a:r>
              <a:rPr lang="en-US" altLang="zh-HK" sz="2800" b="1" dirty="0" smtClean="0">
                <a:solidFill>
                  <a:srgbClr val="0070C0"/>
                </a:solidFill>
              </a:rPr>
              <a:t>.  Handling </a:t>
            </a:r>
            <a:r>
              <a:rPr lang="en-US" altLang="zh-HK" sz="2800" b="1" dirty="0">
                <a:solidFill>
                  <a:srgbClr val="0070C0"/>
                </a:solidFill>
              </a:rPr>
              <a:t>of Vaccination incidents</a:t>
            </a:r>
          </a:p>
        </p:txBody>
      </p:sp>
      <p:pic>
        <p:nvPicPr>
          <p:cNvPr id="7" name="圖片 6"/>
          <p:cNvPicPr>
            <a:picLocks noChangeAspect="1"/>
          </p:cNvPicPr>
          <p:nvPr/>
        </p:nvPicPr>
        <p:blipFill>
          <a:blip r:embed="rId3"/>
          <a:stretch>
            <a:fillRect/>
          </a:stretch>
        </p:blipFill>
        <p:spPr>
          <a:xfrm>
            <a:off x="489940" y="1254413"/>
            <a:ext cx="3681263" cy="5125130"/>
          </a:xfrm>
          <a:prstGeom prst="rect">
            <a:avLst/>
          </a:prstGeom>
          <a:ln w="19050">
            <a:solidFill>
              <a:schemeClr val="tx1"/>
            </a:solidFill>
          </a:ln>
        </p:spPr>
      </p:pic>
      <p:pic>
        <p:nvPicPr>
          <p:cNvPr id="8" name="圖片 7"/>
          <p:cNvPicPr>
            <a:picLocks noChangeAspect="1"/>
          </p:cNvPicPr>
          <p:nvPr/>
        </p:nvPicPr>
        <p:blipFill>
          <a:blip r:embed="rId4"/>
          <a:stretch>
            <a:fillRect/>
          </a:stretch>
        </p:blipFill>
        <p:spPr>
          <a:xfrm>
            <a:off x="4263226" y="1254413"/>
            <a:ext cx="3777153" cy="5109547"/>
          </a:xfrm>
          <a:prstGeom prst="rect">
            <a:avLst/>
          </a:prstGeom>
          <a:ln w="19050">
            <a:solidFill>
              <a:schemeClr val="tx1"/>
            </a:solidFill>
          </a:ln>
        </p:spPr>
      </p:pic>
    </p:spTree>
    <p:extLst>
      <p:ext uri="{BB962C8B-B14F-4D97-AF65-F5344CB8AC3E}">
        <p14:creationId xmlns:p14="http://schemas.microsoft.com/office/powerpoint/2010/main" val="1100751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2104"/>
            <a:ext cx="8229600" cy="4525963"/>
          </a:xfrm>
        </p:spPr>
        <p:txBody>
          <a:bodyPr/>
          <a:lstStyle/>
          <a:p>
            <a:r>
              <a:rPr lang="en-US" altLang="zh-HK" dirty="0" smtClean="0"/>
              <a:t>Check </a:t>
            </a:r>
            <a:r>
              <a:rPr lang="en-US" altLang="zh-HK" dirty="0"/>
              <a:t>the consent form for the </a:t>
            </a:r>
            <a:r>
              <a:rPr lang="en-US" altLang="zh-HK" dirty="0">
                <a:solidFill>
                  <a:srgbClr val="FF0000"/>
                </a:solidFill>
              </a:rPr>
              <a:t>vaccination history</a:t>
            </a:r>
            <a:r>
              <a:rPr lang="en-US" altLang="zh-HK" dirty="0"/>
              <a:t> provided by the parents/guardians in addition to the record on </a:t>
            </a:r>
            <a:r>
              <a:rPr lang="en-US" altLang="zh-HK" dirty="0" err="1"/>
              <a:t>eHS</a:t>
            </a:r>
            <a:r>
              <a:rPr lang="en-US" altLang="zh-HK" dirty="0"/>
              <a:t>(S</a:t>
            </a:r>
            <a:r>
              <a:rPr lang="en-US" altLang="zh-HK" dirty="0" smtClean="0"/>
              <a:t>)</a:t>
            </a:r>
          </a:p>
          <a:p>
            <a:r>
              <a:rPr lang="en-US" altLang="zh-HK" dirty="0" smtClean="0"/>
              <a:t>The </a:t>
            </a:r>
            <a:r>
              <a:rPr lang="en-US" altLang="zh-HK" dirty="0"/>
              <a:t>vaccination record on </a:t>
            </a:r>
            <a:r>
              <a:rPr lang="en-US" altLang="zh-HK" dirty="0" err="1"/>
              <a:t>eHS</a:t>
            </a:r>
            <a:r>
              <a:rPr lang="en-US" altLang="zh-HK" dirty="0"/>
              <a:t>(S) may not show all vaccination history, e.g. the vaccine recipient may have received seasonal influenza vaccination overseas / through self payment by private doctors and it will not be shown on </a:t>
            </a:r>
            <a:r>
              <a:rPr lang="en-US" altLang="zh-HK" dirty="0" err="1"/>
              <a:t>eHS</a:t>
            </a:r>
            <a:r>
              <a:rPr lang="en-US" altLang="zh-HK" dirty="0"/>
              <a:t>(S</a:t>
            </a:r>
            <a:r>
              <a:rPr lang="en-US" altLang="zh-HK" dirty="0" smtClean="0"/>
              <a:t>)</a:t>
            </a:r>
          </a:p>
          <a:p>
            <a:r>
              <a:rPr lang="en-US" altLang="zh-HK" dirty="0" smtClean="0"/>
              <a:t>If </a:t>
            </a:r>
            <a:r>
              <a:rPr lang="en-US" altLang="zh-HK" dirty="0"/>
              <a:t>the vaccination history provided by parents/guardians and the </a:t>
            </a:r>
            <a:r>
              <a:rPr lang="en-US" altLang="zh-HK" dirty="0" err="1"/>
              <a:t>eHS</a:t>
            </a:r>
            <a:r>
              <a:rPr lang="en-US" altLang="zh-HK" dirty="0"/>
              <a:t>(S) records are inconsistent, please clarify with the parents/ guardians.</a:t>
            </a:r>
            <a:endParaRPr lang="zh-HK" altLang="en-US" dirty="0"/>
          </a:p>
        </p:txBody>
      </p:sp>
      <p:sp>
        <p:nvSpPr>
          <p:cNvPr id="3" name="Title 2"/>
          <p:cNvSpPr>
            <a:spLocks noGrp="1"/>
          </p:cNvSpPr>
          <p:nvPr>
            <p:ph type="title"/>
          </p:nvPr>
        </p:nvSpPr>
        <p:spPr>
          <a:xfrm>
            <a:off x="457200" y="274638"/>
            <a:ext cx="8229600" cy="940387"/>
          </a:xfrm>
        </p:spPr>
        <p:txBody>
          <a:bodyPr/>
          <a:lstStyle/>
          <a:p>
            <a:pPr algn="l"/>
            <a:r>
              <a:rPr lang="en-US" altLang="zh-HK" sz="3200" b="1" dirty="0" smtClean="0">
                <a:solidFill>
                  <a:srgbClr val="0070C0"/>
                </a:solidFill>
                <a:latin typeface="Arial" panose="020B0604020202020204" pitchFamily="34" charset="0"/>
                <a:ea typeface="新細明體" panose="02020500000000000000" pitchFamily="18" charset="-120"/>
                <a:cs typeface="Arial" panose="020B0604020202020204" pitchFamily="34" charset="0"/>
              </a:rPr>
              <a:t>8. 2nd Dose Preparation</a:t>
            </a:r>
            <a:endParaRPr lang="zh-HK" altLang="en-US" sz="3200" b="1" dirty="0">
              <a:solidFill>
                <a:srgbClr val="0070C0"/>
              </a:solidFill>
              <a:latin typeface="Arial" panose="020B0604020202020204" pitchFamily="34" charset="0"/>
              <a:ea typeface="新細明體" panose="02020500000000000000" pitchFamily="18" charset="-12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32</a:t>
            </a:fld>
            <a:endParaRPr lang="en-US" altLang="zh-TW" dirty="0">
              <a:solidFill>
                <a:srgbClr val="000000"/>
              </a:solidFill>
            </a:endParaRPr>
          </a:p>
        </p:txBody>
      </p:sp>
    </p:spTree>
    <p:extLst>
      <p:ext uri="{BB962C8B-B14F-4D97-AF65-F5344CB8AC3E}">
        <p14:creationId xmlns:p14="http://schemas.microsoft.com/office/powerpoint/2010/main" val="1442897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sz="3200" b="1" dirty="0" smtClean="0">
                <a:solidFill>
                  <a:srgbClr val="0070C0"/>
                </a:solidFill>
                <a:latin typeface="Arial" panose="020B0604020202020204" pitchFamily="34" charset="0"/>
                <a:ea typeface="新細明體" panose="02020500000000000000" pitchFamily="18" charset="-120"/>
                <a:cs typeface="Arial" panose="020B0604020202020204" pitchFamily="34" charset="0"/>
              </a:rPr>
              <a:t>9. Quality Assurance Inspections</a:t>
            </a:r>
            <a:endParaRPr lang="en-US" sz="3200" b="1" dirty="0">
              <a:solidFill>
                <a:srgbClr val="0070C0"/>
              </a:solidFill>
              <a:latin typeface="Arial" panose="020B0604020202020204" pitchFamily="34" charset="0"/>
              <a:ea typeface="新細明體" panose="02020500000000000000" pitchFamily="18" charset="-120"/>
              <a:cs typeface="Arial" panose="020B0604020202020204" pitchFamily="34" charset="0"/>
            </a:endParaRPr>
          </a:p>
        </p:txBody>
      </p:sp>
      <p:sp>
        <p:nvSpPr>
          <p:cNvPr id="3" name="內容版面配置區 2"/>
          <p:cNvSpPr>
            <a:spLocks noGrp="1"/>
          </p:cNvSpPr>
          <p:nvPr>
            <p:ph idx="1"/>
          </p:nvPr>
        </p:nvSpPr>
        <p:spPr/>
        <p:txBody>
          <a:bodyPr/>
          <a:lstStyle/>
          <a:p>
            <a:r>
              <a:rPr lang="en-US" dirty="0" smtClean="0">
                <a:solidFill>
                  <a:srgbClr val="3333FF"/>
                </a:solidFill>
              </a:rPr>
              <a:t>Venue setting </a:t>
            </a:r>
          </a:p>
          <a:p>
            <a:r>
              <a:rPr lang="en-US" dirty="0" smtClean="0">
                <a:solidFill>
                  <a:srgbClr val="3333FF"/>
                </a:solidFill>
              </a:rPr>
              <a:t>Cold-chain management</a:t>
            </a:r>
          </a:p>
          <a:p>
            <a:r>
              <a:rPr lang="en-US" dirty="0" smtClean="0">
                <a:solidFill>
                  <a:srgbClr val="3333FF"/>
                </a:solidFill>
              </a:rPr>
              <a:t>Vaccination procedure and techniques</a:t>
            </a:r>
          </a:p>
          <a:p>
            <a:r>
              <a:rPr lang="en-US" dirty="0" smtClean="0">
                <a:solidFill>
                  <a:srgbClr val="3333FF"/>
                </a:solidFill>
              </a:rPr>
              <a:t>Emergency equipment preparation</a:t>
            </a:r>
          </a:p>
          <a:p>
            <a:r>
              <a:rPr lang="en-US" dirty="0" smtClean="0">
                <a:solidFill>
                  <a:srgbClr val="3333FF"/>
                </a:solidFill>
              </a:rPr>
              <a:t>Clinical waste management</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69065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88911" y="356856"/>
            <a:ext cx="8853802" cy="487315"/>
          </a:xfrm>
        </p:spPr>
        <p:txBody>
          <a:bodyPr/>
          <a:lstStyle/>
          <a:p>
            <a:pPr algn="l"/>
            <a:r>
              <a:rPr lang="en-US" sz="3200" b="1" dirty="0">
                <a:solidFill>
                  <a:srgbClr val="0070C0"/>
                </a:solidFill>
                <a:latin typeface="Arial" panose="020B0604020202020204" pitchFamily="34" charset="0"/>
                <a:ea typeface="新細明體" panose="02020500000000000000" pitchFamily="18" charset="-120"/>
                <a:cs typeface="Arial" panose="020B0604020202020204" pitchFamily="34" charset="0"/>
              </a:rPr>
              <a:t>Observations and Recommendations </a:t>
            </a:r>
          </a:p>
        </p:txBody>
      </p:sp>
      <p:graphicFrame>
        <p:nvGraphicFramePr>
          <p:cNvPr id="2" name="表格 1"/>
          <p:cNvGraphicFramePr>
            <a:graphicFrameLocks noGrp="1"/>
          </p:cNvGraphicFramePr>
          <p:nvPr>
            <p:extLst>
              <p:ext uri="{D42A27DB-BD31-4B8C-83A1-F6EECF244321}">
                <p14:modId xmlns:p14="http://schemas.microsoft.com/office/powerpoint/2010/main" val="2188332271"/>
              </p:ext>
            </p:extLst>
          </p:nvPr>
        </p:nvGraphicFramePr>
        <p:xfrm>
          <a:off x="268208" y="976693"/>
          <a:ext cx="8695207" cy="4678680"/>
        </p:xfrm>
        <a:graphic>
          <a:graphicData uri="http://schemas.openxmlformats.org/drawingml/2006/table">
            <a:tbl>
              <a:tblPr firstRow="1" bandRow="1">
                <a:tableStyleId>{5C22544A-7EE6-4342-B048-85BDC9FD1C3A}</a:tableStyleId>
              </a:tblPr>
              <a:tblGrid>
                <a:gridCol w="1550540">
                  <a:extLst>
                    <a:ext uri="{9D8B030D-6E8A-4147-A177-3AD203B41FA5}">
                      <a16:colId xmlns:a16="http://schemas.microsoft.com/office/drawing/2014/main" val="3675646989"/>
                    </a:ext>
                  </a:extLst>
                </a:gridCol>
                <a:gridCol w="4377999">
                  <a:extLst>
                    <a:ext uri="{9D8B030D-6E8A-4147-A177-3AD203B41FA5}">
                      <a16:colId xmlns:a16="http://schemas.microsoft.com/office/drawing/2014/main" val="1702885498"/>
                    </a:ext>
                  </a:extLst>
                </a:gridCol>
                <a:gridCol w="2766668">
                  <a:extLst>
                    <a:ext uri="{9D8B030D-6E8A-4147-A177-3AD203B41FA5}">
                      <a16:colId xmlns:a16="http://schemas.microsoft.com/office/drawing/2014/main" val="2376471151"/>
                    </a:ext>
                  </a:extLst>
                </a:gridCol>
              </a:tblGrid>
              <a:tr h="319771">
                <a:tc>
                  <a:txBody>
                    <a:bodyPr/>
                    <a:lstStyle/>
                    <a:p>
                      <a:pPr algn="ctr"/>
                      <a:r>
                        <a:rPr lang="en-US" sz="1700" dirty="0" smtClean="0">
                          <a:solidFill>
                            <a:schemeClr val="tx1"/>
                          </a:solidFill>
                        </a:rPr>
                        <a:t>Areas</a:t>
                      </a:r>
                      <a:endParaRPr lang="en-US" sz="1700" b="1" dirty="0">
                        <a:solidFill>
                          <a:schemeClr val="tx1"/>
                        </a:solidFill>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Observations</a:t>
                      </a:r>
                      <a:endParaRPr lang="en-US" sz="1700" b="1" dirty="0" smtClean="0">
                        <a:solidFill>
                          <a:schemeClr val="tx1"/>
                        </a:solidFill>
                      </a:endParaRPr>
                    </a:p>
                  </a:txBody>
                  <a:tcPr/>
                </a:tc>
                <a:tc>
                  <a:txBody>
                    <a:bodyPr/>
                    <a:lstStyle/>
                    <a:p>
                      <a:pPr algn="ctr"/>
                      <a:r>
                        <a:rPr lang="en-US" sz="1700" dirty="0" smtClean="0">
                          <a:solidFill>
                            <a:srgbClr val="0070C0"/>
                          </a:solidFill>
                        </a:rPr>
                        <a:t>Recommendations</a:t>
                      </a:r>
                      <a:endParaRPr lang="en-US" sz="1700" b="1" dirty="0">
                        <a:solidFill>
                          <a:srgbClr val="0070C0"/>
                        </a:solidFill>
                      </a:endParaRPr>
                    </a:p>
                  </a:txBody>
                  <a:tcPr/>
                </a:tc>
                <a:extLst>
                  <a:ext uri="{0D108BD9-81ED-4DB2-BD59-A6C34878D82A}">
                    <a16:rowId xmlns:a16="http://schemas.microsoft.com/office/drawing/2014/main" val="1922097172"/>
                  </a:ext>
                </a:extLst>
              </a:tr>
              <a:tr h="186511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TW" sz="1700" b="0" i="0" dirty="0" smtClean="0">
                          <a:solidFill>
                            <a:schemeClr val="tx1"/>
                          </a:solidFill>
                        </a:rPr>
                        <a:t>Venue setting</a:t>
                      </a:r>
                    </a:p>
                    <a:p>
                      <a:endParaRPr lang="en-US" sz="1700" b="0" i="0" dirty="0">
                        <a:solidFill>
                          <a:schemeClr val="tx1"/>
                        </a:solidFill>
                      </a:endParaRPr>
                    </a:p>
                  </a:txBody>
                  <a:tcPr/>
                </a:tc>
                <a:tc>
                  <a:txBody>
                    <a:bodyPr/>
                    <a:lstStyle/>
                    <a:p>
                      <a:pPr marL="342900" indent="-342900">
                        <a:buAutoNum type="arabicPeriod"/>
                      </a:pPr>
                      <a:r>
                        <a:rPr lang="en-US" sz="1700" dirty="0" smtClean="0">
                          <a:solidFill>
                            <a:schemeClr val="tx1"/>
                          </a:solidFill>
                        </a:rPr>
                        <a:t>Mixing</a:t>
                      </a:r>
                      <a:r>
                        <a:rPr lang="en-US" sz="1700" baseline="0" dirty="0" smtClean="0">
                          <a:solidFill>
                            <a:schemeClr val="tx1"/>
                          </a:solidFill>
                        </a:rPr>
                        <a:t> </a:t>
                      </a:r>
                      <a:r>
                        <a:rPr lang="en-US" sz="1700" baseline="0" dirty="0" smtClean="0">
                          <a:solidFill>
                            <a:srgbClr val="C00000"/>
                          </a:solidFill>
                        </a:rPr>
                        <a:t>consent</a:t>
                      </a:r>
                      <a:r>
                        <a:rPr lang="en-US" sz="1700" baseline="0" dirty="0" smtClean="0">
                          <a:solidFill>
                            <a:srgbClr val="FF0000"/>
                          </a:solidFill>
                        </a:rPr>
                        <a:t> </a:t>
                      </a:r>
                      <a:r>
                        <a:rPr lang="en-US" sz="1700" baseline="0" dirty="0" smtClean="0">
                          <a:solidFill>
                            <a:schemeClr val="tx1"/>
                          </a:solidFill>
                        </a:rPr>
                        <a:t>and </a:t>
                      </a:r>
                      <a:r>
                        <a:rPr lang="en-US" sz="1700" baseline="0" dirty="0" smtClean="0">
                          <a:solidFill>
                            <a:srgbClr val="C00000"/>
                          </a:solidFill>
                        </a:rPr>
                        <a:t>non-consent </a:t>
                      </a:r>
                      <a:r>
                        <a:rPr lang="en-US" sz="1700" baseline="0" dirty="0" smtClean="0">
                          <a:solidFill>
                            <a:schemeClr val="tx1"/>
                          </a:solidFill>
                        </a:rPr>
                        <a:t>students in the same activity venue</a:t>
                      </a:r>
                    </a:p>
                    <a:p>
                      <a:pPr marL="342900" indent="-342900">
                        <a:buAutoNum type="arabicPeriod"/>
                      </a:pPr>
                      <a:endParaRPr lang="en-US" altLang="zh-TW" sz="1700" baseline="0" dirty="0" smtClean="0">
                        <a:solidFill>
                          <a:schemeClr val="tx1"/>
                        </a:solidFill>
                      </a:endParaRPr>
                    </a:p>
                    <a:p>
                      <a:pPr marL="342900" indent="-342900">
                        <a:buAutoNum type="arabicPeriod"/>
                      </a:pPr>
                      <a:endParaRPr lang="en-US" altLang="zh-TW" sz="1700" baseline="0" dirty="0" smtClean="0">
                        <a:solidFill>
                          <a:schemeClr val="tx1"/>
                        </a:solidFill>
                      </a:endParaRPr>
                    </a:p>
                    <a:p>
                      <a:pPr marL="342900" indent="-342900">
                        <a:buAutoNum type="arabicPeriod"/>
                      </a:pPr>
                      <a:r>
                        <a:rPr lang="en-US" altLang="zh-TW" sz="1700" baseline="0" dirty="0" smtClean="0">
                          <a:solidFill>
                            <a:schemeClr val="tx1"/>
                          </a:solidFill>
                        </a:rPr>
                        <a:t>Mixing </a:t>
                      </a:r>
                      <a:r>
                        <a:rPr lang="en-US" altLang="zh-TW" sz="1700" baseline="0" dirty="0" smtClean="0">
                          <a:solidFill>
                            <a:srgbClr val="C00000"/>
                          </a:solidFill>
                        </a:rPr>
                        <a:t>vaccinated </a:t>
                      </a:r>
                      <a:r>
                        <a:rPr lang="en-US" altLang="zh-TW" sz="1700" baseline="0" dirty="0" smtClean="0">
                          <a:solidFill>
                            <a:schemeClr val="tx1"/>
                          </a:solidFill>
                        </a:rPr>
                        <a:t>and </a:t>
                      </a:r>
                      <a:r>
                        <a:rPr lang="en-US" altLang="zh-TW" sz="1700" baseline="0" dirty="0" smtClean="0">
                          <a:solidFill>
                            <a:srgbClr val="C00000"/>
                          </a:solidFill>
                        </a:rPr>
                        <a:t>non-vaccinated </a:t>
                      </a:r>
                      <a:r>
                        <a:rPr lang="en-US" altLang="zh-TW" sz="1700" baseline="0" dirty="0" smtClean="0">
                          <a:solidFill>
                            <a:schemeClr val="tx1"/>
                          </a:solidFill>
                        </a:rPr>
                        <a:t>students in the same venue</a:t>
                      </a:r>
                    </a:p>
                    <a:p>
                      <a:pPr marL="0" indent="0">
                        <a:buNone/>
                      </a:pPr>
                      <a:endParaRPr lang="en-US" sz="1700" dirty="0"/>
                    </a:p>
                  </a:txBody>
                  <a:tcPr/>
                </a:tc>
                <a:tc>
                  <a:txBody>
                    <a:bodyPr/>
                    <a:lstStyle/>
                    <a:p>
                      <a:pPr marL="342900" indent="-342900">
                        <a:buAutoNum type="arabicPeriod"/>
                      </a:pPr>
                      <a:r>
                        <a:rPr lang="en-US" sz="1700" baseline="0" dirty="0" smtClean="0"/>
                        <a:t>Only allowed consent students to  stay in the vaccination room</a:t>
                      </a:r>
                    </a:p>
                    <a:p>
                      <a:pPr marL="342900" indent="-342900">
                        <a:buAutoNum type="arabicPeriod"/>
                      </a:pPr>
                      <a:endParaRPr lang="en-US" sz="1700" baseline="0" dirty="0" smtClean="0"/>
                    </a:p>
                    <a:p>
                      <a:pPr marL="342900" indent="-342900">
                        <a:buAutoNum type="arabicPeriod"/>
                      </a:pPr>
                      <a:r>
                        <a:rPr lang="en-US" sz="1700" dirty="0" smtClean="0"/>
                        <a:t>Clear </a:t>
                      </a:r>
                      <a:r>
                        <a:rPr lang="en-US" sz="1700" dirty="0" smtClean="0">
                          <a:solidFill>
                            <a:schemeClr val="tx1"/>
                          </a:solidFill>
                        </a:rPr>
                        <a:t>segregation</a:t>
                      </a:r>
                      <a:r>
                        <a:rPr lang="en-US" sz="1700" dirty="0" smtClean="0"/>
                        <a:t/>
                      </a:r>
                      <a:br>
                        <a:rPr lang="en-US" sz="1700" dirty="0" smtClean="0"/>
                      </a:br>
                      <a:r>
                        <a:rPr lang="en-US" sz="1700" dirty="0" smtClean="0"/>
                        <a:t>- by</a:t>
                      </a:r>
                      <a:r>
                        <a:rPr lang="en-US" sz="1700" baseline="0" dirty="0" smtClean="0"/>
                        <a:t> signage, partition</a:t>
                      </a:r>
                      <a:br>
                        <a:rPr lang="en-US" sz="1700" baseline="0" dirty="0" smtClean="0"/>
                      </a:br>
                      <a:r>
                        <a:rPr lang="en-US" sz="1700" baseline="0" dirty="0" smtClean="0"/>
                        <a:t>- by supporting staff</a:t>
                      </a:r>
                    </a:p>
                    <a:p>
                      <a:pPr marL="0" indent="0">
                        <a:buNone/>
                      </a:pPr>
                      <a:endParaRPr lang="en-US" sz="1700" dirty="0"/>
                    </a:p>
                  </a:txBody>
                  <a:tcPr/>
                </a:tc>
                <a:extLst>
                  <a:ext uri="{0D108BD9-81ED-4DB2-BD59-A6C34878D82A}">
                    <a16:rowId xmlns:a16="http://schemas.microsoft.com/office/drawing/2014/main" val="1941653449"/>
                  </a:ext>
                </a:extLst>
              </a:tr>
              <a:tr h="1974240">
                <a:tc>
                  <a:txBody>
                    <a:bodyPr/>
                    <a:lstStyle/>
                    <a:p>
                      <a:r>
                        <a:rPr lang="en-US" sz="1700" b="0" dirty="0" smtClean="0">
                          <a:solidFill>
                            <a:schemeClr val="tx1"/>
                          </a:solidFill>
                        </a:rPr>
                        <a:t>Cold</a:t>
                      </a:r>
                      <a:r>
                        <a:rPr lang="en-US" sz="1700" b="0" baseline="0" dirty="0" smtClean="0">
                          <a:solidFill>
                            <a:schemeClr val="tx1"/>
                          </a:solidFill>
                        </a:rPr>
                        <a:t> chain management</a:t>
                      </a:r>
                      <a:endParaRPr lang="en-US" sz="1700" b="0" dirty="0">
                        <a:solidFill>
                          <a:schemeClr val="tx1"/>
                        </a:solidFill>
                      </a:endParaRPr>
                    </a:p>
                  </a:txBody>
                  <a:tcPr/>
                </a:tc>
                <a:tc>
                  <a:txBody>
                    <a:bodyPr/>
                    <a:lstStyle/>
                    <a:p>
                      <a:pPr marL="342900" indent="-342900">
                        <a:buAutoNum type="arabicPeriod"/>
                      </a:pPr>
                      <a:r>
                        <a:rPr lang="en-US" sz="1700" baseline="0" dirty="0" smtClean="0"/>
                        <a:t>Temperature of the fridge/cold box for vaccine storage was not closely monitored</a:t>
                      </a:r>
                      <a:br>
                        <a:rPr lang="en-US" sz="1700" baseline="0" dirty="0" smtClean="0"/>
                      </a:br>
                      <a:endParaRPr lang="en-US" sz="1700" baseline="0" dirty="0" smtClean="0"/>
                    </a:p>
                    <a:p>
                      <a:pPr marL="342900" indent="-342900">
                        <a:buAutoNum type="arabicPeriod"/>
                      </a:pPr>
                      <a:r>
                        <a:rPr lang="en-US" sz="1700" baseline="0" dirty="0" smtClean="0"/>
                        <a:t>Absent of appropriate temperature monitoring device for cold-chain management.</a:t>
                      </a:r>
                    </a:p>
                    <a:p>
                      <a:pPr marL="342900" indent="-342900">
                        <a:buAutoNum type="arabicPeriod"/>
                      </a:pPr>
                      <a:endParaRPr lang="en-US" sz="1700" baseline="0" dirty="0" smtClean="0"/>
                    </a:p>
                  </a:txBody>
                  <a:tcPr/>
                </a:tc>
                <a:tc>
                  <a:txBody>
                    <a:bodyPr/>
                    <a:lstStyle/>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r>
                        <a:rPr lang="en-US" sz="1700" dirty="0" smtClean="0"/>
                        <a:t>Monitoring the temperature for</a:t>
                      </a:r>
                      <a:r>
                        <a:rPr lang="en-US" sz="1700" baseline="0" dirty="0" smtClean="0"/>
                        <a:t> vaccine storage with </a:t>
                      </a:r>
                      <a:r>
                        <a:rPr lang="en-US" sz="1700" baseline="0" dirty="0" smtClean="0">
                          <a:solidFill>
                            <a:srgbClr val="C00000"/>
                          </a:solidFill>
                        </a:rPr>
                        <a:t>m</a:t>
                      </a:r>
                      <a:r>
                        <a:rPr lang="en-US" sz="1700" dirty="0" smtClean="0">
                          <a:solidFill>
                            <a:srgbClr val="C00000"/>
                          </a:solidFill>
                        </a:rPr>
                        <a:t>ax-min thermometer/data logger</a:t>
                      </a:r>
                      <a:endParaRPr lang="en-US" sz="1700" baseline="0" dirty="0" smtClean="0">
                        <a:solidFill>
                          <a:srgbClr val="C00000"/>
                        </a:solidFill>
                      </a:endParaRPr>
                    </a:p>
                  </a:txBody>
                  <a:tcPr/>
                </a:tc>
                <a:extLst>
                  <a:ext uri="{0D108BD9-81ED-4DB2-BD59-A6C34878D82A}">
                    <a16:rowId xmlns:a16="http://schemas.microsoft.com/office/drawing/2014/main" val="2858345038"/>
                  </a:ext>
                </a:extLst>
              </a:tr>
            </a:tbl>
          </a:graphicData>
        </a:graphic>
      </p:graphicFrame>
    </p:spTree>
    <p:extLst>
      <p:ext uri="{BB962C8B-B14F-4D97-AF65-F5344CB8AC3E}">
        <p14:creationId xmlns:p14="http://schemas.microsoft.com/office/powerpoint/2010/main" val="269153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4136276046"/>
              </p:ext>
            </p:extLst>
          </p:nvPr>
        </p:nvGraphicFramePr>
        <p:xfrm>
          <a:off x="150470" y="1060174"/>
          <a:ext cx="8889356" cy="5344968"/>
        </p:xfrm>
        <a:graphic>
          <a:graphicData uri="http://schemas.openxmlformats.org/drawingml/2006/table">
            <a:tbl>
              <a:tblPr firstRow="1" bandRow="1">
                <a:tableStyleId>{5C22544A-7EE6-4342-B048-85BDC9FD1C3A}</a:tableStyleId>
              </a:tblPr>
              <a:tblGrid>
                <a:gridCol w="1585731">
                  <a:extLst>
                    <a:ext uri="{9D8B030D-6E8A-4147-A177-3AD203B41FA5}">
                      <a16:colId xmlns:a16="http://schemas.microsoft.com/office/drawing/2014/main" val="3675646989"/>
                    </a:ext>
                  </a:extLst>
                </a:gridCol>
                <a:gridCol w="3576944">
                  <a:extLst>
                    <a:ext uri="{9D8B030D-6E8A-4147-A177-3AD203B41FA5}">
                      <a16:colId xmlns:a16="http://schemas.microsoft.com/office/drawing/2014/main" val="1702885498"/>
                    </a:ext>
                  </a:extLst>
                </a:gridCol>
                <a:gridCol w="3726681">
                  <a:extLst>
                    <a:ext uri="{9D8B030D-6E8A-4147-A177-3AD203B41FA5}">
                      <a16:colId xmlns:a16="http://schemas.microsoft.com/office/drawing/2014/main" val="2376471151"/>
                    </a:ext>
                  </a:extLst>
                </a:gridCol>
              </a:tblGrid>
              <a:tr h="381783">
                <a:tc>
                  <a:txBody>
                    <a:bodyPr/>
                    <a:lstStyle/>
                    <a:p>
                      <a:pPr algn="ctr"/>
                      <a:r>
                        <a:rPr lang="en-US" sz="1800" dirty="0" smtClean="0">
                          <a:solidFill>
                            <a:schemeClr val="tx1"/>
                          </a:solidFill>
                        </a:rPr>
                        <a:t>Areas</a:t>
                      </a:r>
                      <a:endParaRPr lang="en-US" sz="1800" b="1" dirty="0">
                        <a:solidFill>
                          <a:schemeClr val="tx1"/>
                        </a:solidFill>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Observations</a:t>
                      </a:r>
                      <a:endParaRPr lang="en-US" sz="1800" b="1" dirty="0" smtClean="0">
                        <a:solidFill>
                          <a:schemeClr val="tx1"/>
                        </a:solidFill>
                      </a:endParaRPr>
                    </a:p>
                  </a:txBody>
                  <a:tcPr/>
                </a:tc>
                <a:tc>
                  <a:txBody>
                    <a:bodyPr/>
                    <a:lstStyle/>
                    <a:p>
                      <a:pPr algn="ctr"/>
                      <a:r>
                        <a:rPr lang="en-US" sz="1800" dirty="0" smtClean="0">
                          <a:solidFill>
                            <a:srgbClr val="0070C0"/>
                          </a:solidFill>
                        </a:rPr>
                        <a:t>Recommendations</a:t>
                      </a:r>
                      <a:endParaRPr lang="en-US" sz="1800" b="1" dirty="0">
                        <a:solidFill>
                          <a:srgbClr val="0070C0"/>
                        </a:solidFill>
                      </a:endParaRPr>
                    </a:p>
                  </a:txBody>
                  <a:tcPr/>
                </a:tc>
                <a:extLst>
                  <a:ext uri="{0D108BD9-81ED-4DB2-BD59-A6C34878D82A}">
                    <a16:rowId xmlns:a16="http://schemas.microsoft.com/office/drawing/2014/main" val="1922097172"/>
                  </a:ext>
                </a:extLst>
              </a:tr>
              <a:tr h="496318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smtClean="0"/>
                        <a:t>Vaccination</a:t>
                      </a:r>
                      <a:r>
                        <a:rPr lang="en-US" sz="1800" baseline="0" dirty="0" smtClean="0"/>
                        <a:t> </a:t>
                      </a:r>
                      <a:r>
                        <a:rPr lang="en-US" sz="1800" dirty="0" smtClean="0"/>
                        <a:t>procedure and technique</a:t>
                      </a:r>
                      <a:endParaRPr lang="en-US" sz="1800" dirty="0"/>
                    </a:p>
                  </a:txBody>
                  <a:tcPr/>
                </a:tc>
                <a:tc>
                  <a:txBody>
                    <a:bodyPr/>
                    <a:lstStyle/>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r>
                        <a:rPr lang="en-US" sz="1800" dirty="0" smtClean="0">
                          <a:solidFill>
                            <a:schemeClr val="tx1"/>
                          </a:solidFill>
                        </a:rPr>
                        <a:t>Improper identity and consent form checking</a:t>
                      </a:r>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endParaRPr lang="en-US" sz="1800" dirty="0" smtClean="0">
                        <a:solidFill>
                          <a:schemeClr val="tx1"/>
                        </a:solidFill>
                      </a:endParaRPr>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endParaRPr lang="en-US" sz="1800" dirty="0" smtClean="0">
                        <a:solidFill>
                          <a:schemeClr val="tx1"/>
                        </a:solidFill>
                      </a:endParaRPr>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endParaRPr lang="en-US" sz="1800" baseline="0" dirty="0" smtClean="0">
                        <a:solidFill>
                          <a:schemeClr val="tx1"/>
                        </a:solidFill>
                      </a:endParaRPr>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endParaRPr lang="en-US" sz="1800" baseline="0" dirty="0" smtClean="0">
                        <a:solidFill>
                          <a:schemeClr val="tx1"/>
                        </a:solidFill>
                      </a:endParaRPr>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endParaRPr lang="en-US" sz="1800" baseline="0" dirty="0" smtClean="0">
                        <a:solidFill>
                          <a:schemeClr val="tx1"/>
                        </a:solidFill>
                      </a:endParaRPr>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endParaRPr lang="en-US" sz="1800" baseline="0" dirty="0" smtClean="0"/>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r>
                        <a:rPr lang="en-US" sz="1800" baseline="0" dirty="0" smtClean="0"/>
                        <a:t>Improper positioning of children</a:t>
                      </a:r>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endParaRPr lang="en-US" sz="1800" baseline="0" dirty="0" smtClean="0"/>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r>
                        <a:rPr lang="en-US" sz="1800" dirty="0" smtClean="0"/>
                        <a:t>Improper hand hygiene technique</a:t>
                      </a:r>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endParaRPr lang="en-US" sz="1800" dirty="0" smtClean="0"/>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endParaRPr lang="en-US" sz="1800" baseline="0" dirty="0" smtClean="0"/>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800" baseline="0" dirty="0" smtClean="0"/>
                    </a:p>
                  </a:txBody>
                  <a:tcPr/>
                </a:tc>
                <a:tc>
                  <a:txBody>
                    <a:bodyPr/>
                    <a:lstStyle/>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r>
                        <a:rPr lang="en-US" sz="1800" dirty="0" smtClean="0"/>
                        <a:t>Checking at least two identifiers and eligibility of recipient </a:t>
                      </a:r>
                      <a:r>
                        <a:rPr lang="en-US" sz="1800" b="0" i="0" u="none" strike="noStrike" kern="1200" baseline="0" dirty="0" smtClean="0">
                          <a:solidFill>
                            <a:schemeClr val="dk1"/>
                          </a:solidFill>
                          <a:latin typeface="+mn-lt"/>
                          <a:ea typeface="+mn-ea"/>
                          <a:cs typeface="+mn-cs"/>
                        </a:rPr>
                        <a:t>before vaccination</a:t>
                      </a:r>
                      <a:r>
                        <a:rPr lang="en-US" sz="1800" dirty="0" smtClean="0"/>
                        <a:t/>
                      </a:r>
                      <a:br>
                        <a:rPr lang="en-US" sz="1800" dirty="0" smtClean="0"/>
                      </a:br>
                      <a:r>
                        <a:rPr lang="en-US" sz="1800" b="0" i="1" u="none" strike="noStrike" kern="1200" baseline="0" dirty="0" smtClean="0">
                          <a:solidFill>
                            <a:schemeClr val="dk1"/>
                          </a:solidFill>
                          <a:latin typeface="+mn-lt"/>
                          <a:ea typeface="+mn-ea"/>
                          <a:cs typeface="+mn-cs"/>
                        </a:rPr>
                        <a:t>- in particular 2nd dose</a:t>
                      </a:r>
                      <a:br>
                        <a:rPr lang="en-US" sz="1800" b="0" i="1" u="none" strike="noStrike" kern="1200" baseline="0" dirty="0" smtClean="0">
                          <a:solidFill>
                            <a:schemeClr val="dk1"/>
                          </a:solidFill>
                          <a:latin typeface="+mn-lt"/>
                          <a:ea typeface="+mn-ea"/>
                          <a:cs typeface="+mn-cs"/>
                        </a:rPr>
                      </a:br>
                      <a:r>
                        <a:rPr lang="en-US" sz="1800" b="0" i="1" u="none" strike="noStrike" kern="1200" baseline="0" dirty="0" smtClean="0">
                          <a:solidFill>
                            <a:schemeClr val="dk1"/>
                          </a:solidFill>
                          <a:latin typeface="+mn-lt"/>
                          <a:ea typeface="+mn-ea"/>
                          <a:cs typeface="+mn-cs"/>
                        </a:rPr>
                        <a:t>- check information in </a:t>
                      </a:r>
                      <a:br>
                        <a:rPr lang="en-US" sz="1800" b="0" i="1" u="none" strike="noStrike" kern="1200" baseline="0" dirty="0" smtClean="0">
                          <a:solidFill>
                            <a:schemeClr val="dk1"/>
                          </a:solidFill>
                          <a:latin typeface="+mn-lt"/>
                          <a:ea typeface="+mn-ea"/>
                          <a:cs typeface="+mn-cs"/>
                        </a:rPr>
                      </a:br>
                      <a:r>
                        <a:rPr lang="en-US" sz="1800" b="0" i="1" u="none" strike="noStrike" kern="1200" baseline="0" dirty="0" smtClean="0">
                          <a:solidFill>
                            <a:schemeClr val="dk1"/>
                          </a:solidFill>
                          <a:latin typeface="+mn-lt"/>
                          <a:ea typeface="+mn-ea"/>
                          <a:cs typeface="+mn-cs"/>
                        </a:rPr>
                        <a:t>  both </a:t>
                      </a:r>
                      <a:r>
                        <a:rPr lang="en-US" sz="1800" b="0" i="1" u="none" strike="noStrike" kern="1200" baseline="0" dirty="0" err="1" smtClean="0">
                          <a:solidFill>
                            <a:schemeClr val="dk1"/>
                          </a:solidFill>
                          <a:latin typeface="+mn-lt"/>
                          <a:ea typeface="+mn-ea"/>
                          <a:cs typeface="+mn-cs"/>
                        </a:rPr>
                        <a:t>eHS</a:t>
                      </a:r>
                      <a:r>
                        <a:rPr lang="en-US" sz="1800" b="0" i="1" u="none" strike="noStrike" kern="1200" baseline="0" dirty="0" smtClean="0">
                          <a:solidFill>
                            <a:schemeClr val="dk1"/>
                          </a:solidFill>
                          <a:latin typeface="+mn-lt"/>
                          <a:ea typeface="+mn-ea"/>
                          <a:cs typeface="+mn-cs"/>
                        </a:rPr>
                        <a:t>(S) and </a:t>
                      </a:r>
                      <a:br>
                        <a:rPr lang="en-US" sz="1800" b="0" i="1" u="none" strike="noStrike" kern="1200" baseline="0" dirty="0" smtClean="0">
                          <a:solidFill>
                            <a:schemeClr val="dk1"/>
                          </a:solidFill>
                          <a:latin typeface="+mn-lt"/>
                          <a:ea typeface="+mn-ea"/>
                          <a:cs typeface="+mn-cs"/>
                        </a:rPr>
                      </a:br>
                      <a:r>
                        <a:rPr lang="en-US" sz="1800" b="0" i="1" u="none" strike="noStrike" kern="1200" baseline="0" dirty="0" smtClean="0">
                          <a:solidFill>
                            <a:schemeClr val="dk1"/>
                          </a:solidFill>
                          <a:latin typeface="+mn-lt"/>
                          <a:ea typeface="+mn-ea"/>
                          <a:cs typeface="+mn-cs"/>
                        </a:rPr>
                        <a:t>  consent form</a:t>
                      </a:r>
                      <a:endParaRPr lang="en-US" sz="1800" i="1" dirty="0" smtClean="0"/>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endParaRPr lang="en-US" sz="1800" baseline="0" dirty="0" smtClean="0"/>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r>
                        <a:rPr lang="en-US" sz="1800" baseline="0" dirty="0" smtClean="0"/>
                        <a:t>Give instruction to parents on positioning properly</a:t>
                      </a:r>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endParaRPr lang="en-US" sz="1800" b="1" dirty="0" smtClean="0">
                        <a:solidFill>
                          <a:srgbClr val="FF0000"/>
                        </a:solidFill>
                      </a:endParaRPr>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r>
                        <a:rPr lang="en-US" sz="1800" dirty="0" smtClean="0"/>
                        <a:t>Adhere to</a:t>
                      </a:r>
                      <a:r>
                        <a:rPr lang="en-US" sz="1800" baseline="0" dirty="0" smtClean="0"/>
                        <a:t> </a:t>
                      </a:r>
                      <a:r>
                        <a:rPr lang="en-US" sz="1800" baseline="0" dirty="0" smtClean="0">
                          <a:solidFill>
                            <a:srgbClr val="C00000"/>
                          </a:solidFill>
                        </a:rPr>
                        <a:t>5 moments and 7 steps </a:t>
                      </a:r>
                      <a:r>
                        <a:rPr lang="en-US" sz="1800" baseline="0" dirty="0" smtClean="0"/>
                        <a:t>of hand hygiene technique</a:t>
                      </a:r>
                    </a:p>
                    <a:p>
                      <a:pPr marL="342900" marR="0" lvl="0" indent="-342900" algn="l" defTabSz="914377" rtl="0" eaLnBrk="1" fontAlgn="auto" latinLnBrk="0" hangingPunct="1">
                        <a:lnSpc>
                          <a:spcPct val="100000"/>
                        </a:lnSpc>
                        <a:spcBef>
                          <a:spcPts val="0"/>
                        </a:spcBef>
                        <a:spcAft>
                          <a:spcPts val="0"/>
                        </a:spcAft>
                        <a:buClrTx/>
                        <a:buSzTx/>
                        <a:buFontTx/>
                        <a:buAutoNum type="arabicPeriod"/>
                        <a:tabLst/>
                        <a:defRPr/>
                      </a:pPr>
                      <a:endParaRPr lang="en-US" sz="1800" b="1" dirty="0" smtClean="0">
                        <a:solidFill>
                          <a:srgbClr val="FF0000"/>
                        </a:solidFill>
                      </a:endParaRPr>
                    </a:p>
                  </a:txBody>
                  <a:tcPr/>
                </a:tc>
                <a:extLst>
                  <a:ext uri="{0D108BD9-81ED-4DB2-BD59-A6C34878D82A}">
                    <a16:rowId xmlns:a16="http://schemas.microsoft.com/office/drawing/2014/main" val="2857282842"/>
                  </a:ext>
                </a:extLst>
              </a:tr>
            </a:tbl>
          </a:graphicData>
        </a:graphic>
      </p:graphicFrame>
      <p:sp>
        <p:nvSpPr>
          <p:cNvPr id="6" name="矩形 5"/>
          <p:cNvSpPr/>
          <p:nvPr/>
        </p:nvSpPr>
        <p:spPr>
          <a:xfrm>
            <a:off x="150471" y="6182004"/>
            <a:ext cx="8889355" cy="446276"/>
          </a:xfrm>
          <a:prstGeom prst="rect">
            <a:avLst/>
          </a:prstGeom>
          <a:solidFill>
            <a:srgbClr val="FFC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lgn="ctr" defTabSz="914377">
              <a:defRPr/>
            </a:pPr>
            <a:r>
              <a:rPr lang="en-US" sz="2300" b="1" dirty="0" smtClean="0">
                <a:solidFill>
                  <a:srgbClr val="C00000"/>
                </a:solidFill>
                <a:sym typeface="Wingdings 2" panose="05020102010507070707" pitchFamily="18" charset="2"/>
              </a:rPr>
              <a:t> </a:t>
            </a:r>
            <a:r>
              <a:rPr lang="en-US" sz="2000" b="1" dirty="0" smtClean="0">
                <a:solidFill>
                  <a:srgbClr val="C00000"/>
                </a:solidFill>
                <a:sym typeface="Wingdings 2" panose="05020102010507070707" pitchFamily="18" charset="2"/>
              </a:rPr>
              <a:t>Strictly </a:t>
            </a:r>
            <a:r>
              <a:rPr lang="en-US" sz="2000" b="1" dirty="0" smtClean="0">
                <a:solidFill>
                  <a:srgbClr val="C00000"/>
                </a:solidFill>
              </a:rPr>
              <a:t>Adhere </a:t>
            </a:r>
            <a:r>
              <a:rPr lang="en-US" sz="2000" b="1" dirty="0">
                <a:solidFill>
                  <a:srgbClr val="C00000"/>
                </a:solidFill>
              </a:rPr>
              <a:t>3 checks and 7 rights for vaccine </a:t>
            </a:r>
            <a:r>
              <a:rPr lang="en-US" sz="2000" b="1" dirty="0" smtClean="0">
                <a:solidFill>
                  <a:srgbClr val="C00000"/>
                </a:solidFill>
              </a:rPr>
              <a:t>administration </a:t>
            </a:r>
            <a:r>
              <a:rPr lang="en-US" sz="2000" b="1" dirty="0" smtClean="0">
                <a:solidFill>
                  <a:srgbClr val="C00000"/>
                </a:solidFill>
                <a:sym typeface="Wingdings 2" panose="05020102010507070707" pitchFamily="18" charset="2"/>
              </a:rPr>
              <a:t></a:t>
            </a:r>
            <a:endParaRPr lang="en-US" sz="2000" b="1" dirty="0">
              <a:solidFill>
                <a:srgbClr val="C00000"/>
              </a:solidFill>
            </a:endParaRPr>
          </a:p>
        </p:txBody>
      </p:sp>
      <p:sp>
        <p:nvSpPr>
          <p:cNvPr id="7" name="標題 2"/>
          <p:cNvSpPr>
            <a:spLocks noGrp="1"/>
          </p:cNvSpPr>
          <p:nvPr>
            <p:ph type="title"/>
          </p:nvPr>
        </p:nvSpPr>
        <p:spPr>
          <a:xfrm>
            <a:off x="150470" y="242441"/>
            <a:ext cx="8465044" cy="817733"/>
          </a:xfrm>
        </p:spPr>
        <p:txBody>
          <a:bodyPr/>
          <a:lstStyle/>
          <a:p>
            <a:pPr algn="l"/>
            <a:r>
              <a:rPr lang="en-US" sz="3200" b="1" dirty="0">
                <a:solidFill>
                  <a:srgbClr val="0070C0"/>
                </a:solidFill>
                <a:latin typeface="Arial" panose="020B0604020202020204" pitchFamily="34" charset="0"/>
                <a:ea typeface="新細明體" panose="02020500000000000000" pitchFamily="18" charset="-120"/>
                <a:cs typeface="Arial" panose="020B0604020202020204" pitchFamily="34" charset="0"/>
              </a:rPr>
              <a:t>Observations and Recommendations</a:t>
            </a:r>
          </a:p>
        </p:txBody>
      </p:sp>
    </p:spTree>
    <p:extLst>
      <p:ext uri="{BB962C8B-B14F-4D97-AF65-F5344CB8AC3E}">
        <p14:creationId xmlns:p14="http://schemas.microsoft.com/office/powerpoint/2010/main" val="226776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4205975925"/>
              </p:ext>
            </p:extLst>
          </p:nvPr>
        </p:nvGraphicFramePr>
        <p:xfrm>
          <a:off x="190149" y="1482257"/>
          <a:ext cx="8889356" cy="3934526"/>
        </p:xfrm>
        <a:graphic>
          <a:graphicData uri="http://schemas.openxmlformats.org/drawingml/2006/table">
            <a:tbl>
              <a:tblPr firstRow="1" bandRow="1">
                <a:tableStyleId>{5C22544A-7EE6-4342-B048-85BDC9FD1C3A}</a:tableStyleId>
              </a:tblPr>
              <a:tblGrid>
                <a:gridCol w="1585731">
                  <a:extLst>
                    <a:ext uri="{9D8B030D-6E8A-4147-A177-3AD203B41FA5}">
                      <a16:colId xmlns:a16="http://schemas.microsoft.com/office/drawing/2014/main" val="3675646989"/>
                    </a:ext>
                  </a:extLst>
                </a:gridCol>
                <a:gridCol w="4318377">
                  <a:extLst>
                    <a:ext uri="{9D8B030D-6E8A-4147-A177-3AD203B41FA5}">
                      <a16:colId xmlns:a16="http://schemas.microsoft.com/office/drawing/2014/main" val="1702885498"/>
                    </a:ext>
                  </a:extLst>
                </a:gridCol>
                <a:gridCol w="2985248">
                  <a:extLst>
                    <a:ext uri="{9D8B030D-6E8A-4147-A177-3AD203B41FA5}">
                      <a16:colId xmlns:a16="http://schemas.microsoft.com/office/drawing/2014/main" val="2376471151"/>
                    </a:ext>
                  </a:extLst>
                </a:gridCol>
              </a:tblGrid>
              <a:tr h="385335">
                <a:tc>
                  <a:txBody>
                    <a:bodyPr/>
                    <a:lstStyle/>
                    <a:p>
                      <a:pPr algn="ctr"/>
                      <a:r>
                        <a:rPr lang="en-US" sz="1800" dirty="0" smtClean="0">
                          <a:solidFill>
                            <a:schemeClr val="tx1"/>
                          </a:solidFill>
                        </a:rPr>
                        <a:t>Areas</a:t>
                      </a:r>
                      <a:endParaRPr lang="en-US" sz="1800" b="1" dirty="0">
                        <a:solidFill>
                          <a:schemeClr val="tx1"/>
                        </a:solidFill>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Observations</a:t>
                      </a:r>
                      <a:endParaRPr lang="en-US" sz="1800" b="1" dirty="0" smtClean="0">
                        <a:solidFill>
                          <a:schemeClr val="tx1"/>
                        </a:solidFill>
                      </a:endParaRPr>
                    </a:p>
                  </a:txBody>
                  <a:tcPr/>
                </a:tc>
                <a:tc>
                  <a:txBody>
                    <a:bodyPr/>
                    <a:lstStyle/>
                    <a:p>
                      <a:pPr algn="ctr"/>
                      <a:r>
                        <a:rPr lang="en-US" sz="1800" dirty="0" smtClean="0">
                          <a:solidFill>
                            <a:srgbClr val="0070C0"/>
                          </a:solidFill>
                        </a:rPr>
                        <a:t>Recommendations</a:t>
                      </a:r>
                      <a:endParaRPr lang="en-US" sz="1800" b="1" dirty="0">
                        <a:solidFill>
                          <a:srgbClr val="0070C0"/>
                        </a:solidFill>
                      </a:endParaRPr>
                    </a:p>
                  </a:txBody>
                  <a:tcPr/>
                </a:tc>
                <a:extLst>
                  <a:ext uri="{0D108BD9-81ED-4DB2-BD59-A6C34878D82A}">
                    <a16:rowId xmlns:a16="http://schemas.microsoft.com/office/drawing/2014/main" val="1922097172"/>
                  </a:ext>
                </a:extLst>
              </a:tr>
              <a:tr h="1708817">
                <a:tc>
                  <a:txBody>
                    <a:bodyPr/>
                    <a:lstStyle/>
                    <a:p>
                      <a:r>
                        <a:rPr lang="en-US" sz="1800" dirty="0" smtClean="0"/>
                        <a:t>Emergency</a:t>
                      </a:r>
                      <a:r>
                        <a:rPr lang="en-US" sz="1800" baseline="0" dirty="0" smtClean="0"/>
                        <a:t> equipment preparation </a:t>
                      </a:r>
                      <a:endParaRPr lang="en-US" sz="1800" dirty="0"/>
                    </a:p>
                  </a:txBody>
                  <a:tcPr/>
                </a:tc>
                <a:tc>
                  <a:txBody>
                    <a:bodyPr/>
                    <a:lstStyle/>
                    <a:p>
                      <a:pPr marL="342900" indent="-342900">
                        <a:buAutoNum type="arabicPeriod"/>
                      </a:pPr>
                      <a:r>
                        <a:rPr lang="en-US" sz="1800" dirty="0" smtClean="0"/>
                        <a:t>Expired Adrenaline</a:t>
                      </a:r>
                      <a:br>
                        <a:rPr lang="en-US" sz="1800" dirty="0" smtClean="0"/>
                      </a:br>
                      <a:endParaRPr lang="en-US" sz="1800" dirty="0" smtClean="0"/>
                    </a:p>
                    <a:p>
                      <a:pPr marL="342900" indent="-342900">
                        <a:buAutoNum type="arabicPeriod"/>
                      </a:pPr>
                      <a:r>
                        <a:rPr lang="en-US" sz="1800" dirty="0" smtClean="0"/>
                        <a:t>Inappropriate syringe</a:t>
                      </a:r>
                      <a:r>
                        <a:rPr lang="en-US" sz="1800" baseline="0" dirty="0" smtClean="0"/>
                        <a:t> and needle </a:t>
                      </a:r>
                      <a:br>
                        <a:rPr lang="en-US" sz="1800" baseline="0" dirty="0" smtClean="0"/>
                      </a:br>
                      <a:endParaRPr lang="en-US" sz="1800" dirty="0" smtClean="0"/>
                    </a:p>
                    <a:p>
                      <a:pPr marL="342900" indent="-342900">
                        <a:buAutoNum type="arabicPeriod"/>
                      </a:pPr>
                      <a:r>
                        <a:rPr lang="en-US" sz="1800" dirty="0" smtClean="0"/>
                        <a:t>No</a:t>
                      </a:r>
                      <a:r>
                        <a:rPr lang="en-US" sz="1800" baseline="0" dirty="0" smtClean="0"/>
                        <a:t> age-appropriate BP cuff / BVM</a:t>
                      </a:r>
                      <a:endParaRPr lang="en-US" sz="1800" dirty="0"/>
                    </a:p>
                  </a:txBody>
                  <a:tcPr/>
                </a:tc>
                <a:tc>
                  <a:txBody>
                    <a:bodyPr/>
                    <a:lstStyle/>
                    <a:p>
                      <a:pPr marL="342900" indent="-342900">
                        <a:buFont typeface="+mj-lt"/>
                        <a:buAutoNum type="arabicPeriod"/>
                      </a:pPr>
                      <a:r>
                        <a:rPr lang="en-US" sz="1800" dirty="0" smtClean="0"/>
                        <a:t>Check and prepare </a:t>
                      </a:r>
                      <a:r>
                        <a:rPr lang="en-US" sz="1800" dirty="0" smtClean="0">
                          <a:solidFill>
                            <a:srgbClr val="C00000"/>
                          </a:solidFill>
                        </a:rPr>
                        <a:t>size and</a:t>
                      </a:r>
                      <a:r>
                        <a:rPr lang="en-US" sz="1800" baseline="0" dirty="0" smtClean="0">
                          <a:solidFill>
                            <a:srgbClr val="C00000"/>
                          </a:solidFill>
                        </a:rPr>
                        <a:t> age appropriate</a:t>
                      </a:r>
                      <a:r>
                        <a:rPr lang="en-US" sz="1800" dirty="0" smtClean="0">
                          <a:solidFill>
                            <a:srgbClr val="C00000"/>
                          </a:solidFill>
                        </a:rPr>
                        <a:t> </a:t>
                      </a:r>
                      <a:r>
                        <a:rPr lang="en-US" sz="1800" dirty="0" smtClean="0"/>
                        <a:t>emergency</a:t>
                      </a:r>
                      <a:r>
                        <a:rPr lang="en-US" sz="1800" baseline="0" dirty="0" smtClean="0"/>
                        <a:t> </a:t>
                      </a:r>
                      <a:r>
                        <a:rPr lang="en-US" sz="1800" dirty="0" smtClean="0"/>
                        <a:t>equipment before</a:t>
                      </a:r>
                      <a:r>
                        <a:rPr lang="en-US" sz="1800" baseline="0" dirty="0" smtClean="0"/>
                        <a:t> activity</a:t>
                      </a:r>
                      <a:endParaRPr lang="en-US" sz="1800" dirty="0"/>
                    </a:p>
                  </a:txBody>
                  <a:tcPr/>
                </a:tc>
                <a:extLst>
                  <a:ext uri="{0D108BD9-81ED-4DB2-BD59-A6C34878D82A}">
                    <a16:rowId xmlns:a16="http://schemas.microsoft.com/office/drawing/2014/main" val="2857282842"/>
                  </a:ext>
                </a:extLst>
              </a:tr>
              <a:tr h="1840374">
                <a:tc>
                  <a:txBody>
                    <a:bodyPr/>
                    <a:lstStyle/>
                    <a:p>
                      <a:r>
                        <a:rPr lang="en-US" sz="1800" baseline="0" dirty="0" smtClean="0"/>
                        <a:t>Clinical wastes management</a:t>
                      </a:r>
                      <a:endParaRPr lang="en-US" sz="1800" dirty="0"/>
                    </a:p>
                  </a:txBody>
                  <a:tcPr/>
                </a:tc>
                <a:tc>
                  <a:txBody>
                    <a:bodyPr/>
                    <a:lstStyle/>
                    <a:p>
                      <a:pPr marL="342900" indent="-342900">
                        <a:buAutoNum type="arabicPeriod"/>
                      </a:pPr>
                      <a:r>
                        <a:rPr lang="en-US" sz="1800" dirty="0" smtClean="0"/>
                        <a:t>Overfilled sharps box</a:t>
                      </a:r>
                    </a:p>
                    <a:p>
                      <a:pPr marL="342900" indent="-342900">
                        <a:buAutoNum type="arabicPeriod"/>
                      </a:pPr>
                      <a:endParaRPr lang="en-US" sz="1800" dirty="0" smtClean="0"/>
                    </a:p>
                    <a:p>
                      <a:pPr marL="342900" indent="-342900">
                        <a:buAutoNum type="arabicPeriod"/>
                      </a:pPr>
                      <a:endParaRPr lang="en-US" sz="1800" dirty="0" smtClean="0"/>
                    </a:p>
                    <a:p>
                      <a:pPr marL="342900" indent="-342900">
                        <a:buAutoNum type="arabicPeriod"/>
                      </a:pPr>
                      <a:r>
                        <a:rPr lang="en-US" sz="1800" dirty="0" smtClean="0"/>
                        <a:t>Inappropriate</a:t>
                      </a:r>
                      <a:r>
                        <a:rPr lang="en-US" sz="1800" baseline="0" dirty="0" smtClean="0"/>
                        <a:t> storage area</a:t>
                      </a:r>
                      <a:endParaRPr lang="en-US" sz="1800" dirty="0"/>
                    </a:p>
                  </a:txBody>
                  <a:tcPr/>
                </a:tc>
                <a:tc>
                  <a:txBody>
                    <a:bodyPr/>
                    <a:lstStyle/>
                    <a:p>
                      <a:pPr marL="342900" indent="-342900">
                        <a:buAutoNum type="arabicPeriod"/>
                      </a:pPr>
                      <a:r>
                        <a:rPr lang="en-US" sz="1800" dirty="0" smtClean="0"/>
                        <a:t>Change</a:t>
                      </a:r>
                      <a:r>
                        <a:rPr lang="en-US" sz="1800" baseline="0" dirty="0" smtClean="0"/>
                        <a:t> new sharps box when </a:t>
                      </a:r>
                      <a:r>
                        <a:rPr lang="en-US" sz="1800" baseline="0" dirty="0" smtClean="0">
                          <a:solidFill>
                            <a:srgbClr val="C00000"/>
                          </a:solidFill>
                        </a:rPr>
                        <a:t>¾ filled</a:t>
                      </a:r>
                      <a:r>
                        <a:rPr lang="en-US" sz="1800" baseline="0" dirty="0" smtClean="0"/>
                        <a:t/>
                      </a:r>
                      <a:br>
                        <a:rPr lang="en-US" sz="1800" baseline="0" dirty="0" smtClean="0"/>
                      </a:br>
                      <a:endParaRPr lang="en-US" sz="1800" baseline="0" dirty="0" smtClean="0"/>
                    </a:p>
                    <a:p>
                      <a:pPr marL="342900" indent="-342900">
                        <a:buAutoNum type="arabicPeriod"/>
                      </a:pPr>
                      <a:r>
                        <a:rPr lang="en-US" sz="1800" baseline="0" dirty="0" smtClean="0"/>
                        <a:t>Adhere to the </a:t>
                      </a:r>
                      <a:r>
                        <a:rPr lang="en-US" sz="1800" baseline="0" dirty="0" smtClean="0">
                          <a:solidFill>
                            <a:srgbClr val="C00000"/>
                          </a:solidFill>
                        </a:rPr>
                        <a:t>EPD guidelines</a:t>
                      </a:r>
                      <a:r>
                        <a:rPr lang="en-US" sz="1800" baseline="0" dirty="0" smtClean="0"/>
                        <a:t> and regulations</a:t>
                      </a:r>
                    </a:p>
                  </a:txBody>
                  <a:tcPr/>
                </a:tc>
                <a:extLst>
                  <a:ext uri="{0D108BD9-81ED-4DB2-BD59-A6C34878D82A}">
                    <a16:rowId xmlns:a16="http://schemas.microsoft.com/office/drawing/2014/main" val="3076849740"/>
                  </a:ext>
                </a:extLst>
              </a:tr>
            </a:tbl>
          </a:graphicData>
        </a:graphic>
      </p:graphicFrame>
      <p:sp>
        <p:nvSpPr>
          <p:cNvPr id="5" name="標題 2"/>
          <p:cNvSpPr>
            <a:spLocks noGrp="1"/>
          </p:cNvSpPr>
          <p:nvPr>
            <p:ph type="title"/>
          </p:nvPr>
        </p:nvSpPr>
        <p:spPr>
          <a:xfrm>
            <a:off x="229827" y="515645"/>
            <a:ext cx="8809999" cy="623698"/>
          </a:xfrm>
        </p:spPr>
        <p:txBody>
          <a:bodyPr/>
          <a:lstStyle/>
          <a:p>
            <a:pPr algn="l"/>
            <a:r>
              <a:rPr lang="en-US" sz="3200" b="1" dirty="0">
                <a:solidFill>
                  <a:srgbClr val="0070C0"/>
                </a:solidFill>
                <a:latin typeface="Arial" panose="020B0604020202020204" pitchFamily="34" charset="0"/>
                <a:ea typeface="新細明體" panose="02020500000000000000" pitchFamily="18" charset="-120"/>
                <a:cs typeface="Arial" panose="020B0604020202020204" pitchFamily="34" charset="0"/>
              </a:rPr>
              <a:t>Observations and Recommendations</a:t>
            </a:r>
          </a:p>
        </p:txBody>
      </p:sp>
    </p:spTree>
    <p:extLst>
      <p:ext uri="{BB962C8B-B14F-4D97-AF65-F5344CB8AC3E}">
        <p14:creationId xmlns:p14="http://schemas.microsoft.com/office/powerpoint/2010/main" val="146145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143000"/>
            <a:ext cx="8229600" cy="4525963"/>
          </a:xfrm>
        </p:spPr>
        <p:txBody>
          <a:bodyPr/>
          <a:lstStyle/>
          <a:p>
            <a:r>
              <a:rPr lang="en-US" sz="1800" dirty="0"/>
              <a:t>The Hong Kong </a:t>
            </a:r>
            <a:r>
              <a:rPr lang="en-US" sz="1800" dirty="0" err="1"/>
              <a:t>Paediatric</a:t>
            </a:r>
            <a:r>
              <a:rPr lang="en-US" sz="1800" dirty="0"/>
              <a:t> Society, The Hong Kong Society for </a:t>
            </a:r>
            <a:r>
              <a:rPr lang="en-US" sz="1800" dirty="0" err="1"/>
              <a:t>Paediatric</a:t>
            </a:r>
            <a:r>
              <a:rPr lang="en-US" sz="1800" dirty="0"/>
              <a:t> Immunology, Allergy and Infectious Diseases, the Hong Kong College of </a:t>
            </a:r>
            <a:r>
              <a:rPr lang="en-US" sz="1800" dirty="0" err="1"/>
              <a:t>Paediatric</a:t>
            </a:r>
            <a:r>
              <a:rPr lang="en-US" sz="1800" dirty="0"/>
              <a:t> Nursing and the Hong Kong </a:t>
            </a:r>
            <a:r>
              <a:rPr lang="en-US" sz="1800" dirty="0" err="1"/>
              <a:t>Paediatric</a:t>
            </a:r>
            <a:r>
              <a:rPr lang="en-US" sz="1800" dirty="0"/>
              <a:t> Nurses Association issued a joint statement on </a:t>
            </a:r>
            <a:r>
              <a:rPr lang="en-US" sz="1800" dirty="0" smtClean="0"/>
              <a:t>30th </a:t>
            </a:r>
            <a:r>
              <a:rPr lang="en-US" sz="1800" dirty="0"/>
              <a:t>August 2022, appealing to parents and </a:t>
            </a:r>
            <a:r>
              <a:rPr lang="en-US" sz="1800" dirty="0" err="1"/>
              <a:t>carers</a:t>
            </a:r>
            <a:r>
              <a:rPr lang="en-US" sz="1800" dirty="0"/>
              <a:t> for COVID-19 Vaccination in infants 6 months and above, children and adolescents to prevent acute complications, hospital admissions, severe disease, fatality, medium and long-term sequelae resulting from COVID-19 </a:t>
            </a:r>
            <a:r>
              <a:rPr lang="en-US" sz="1800" dirty="0" smtClean="0"/>
              <a:t>infection.</a:t>
            </a:r>
          </a:p>
          <a:p>
            <a:endParaRPr lang="en-US" sz="1800" dirty="0"/>
          </a:p>
          <a:p>
            <a:endParaRPr lang="en-US" sz="1800" dirty="0" smtClean="0"/>
          </a:p>
          <a:p>
            <a:pPr marL="0" indent="0">
              <a:buNone/>
            </a:pPr>
            <a:endParaRPr lang="en-US" sz="1800" dirty="0" smtClean="0"/>
          </a:p>
          <a:p>
            <a:r>
              <a:rPr lang="en-US" sz="1800" dirty="0" smtClean="0"/>
              <a:t>They emphasized </a:t>
            </a:r>
            <a:r>
              <a:rPr lang="en-US" sz="1800" dirty="0"/>
              <a:t>that the most effective way to prevent the occurrence of "Multisystem Inflammatory Syndrome in Children" and "Long COVID" is to allow the children to receive the recommended number of doses of COVID-19 vaccination.</a:t>
            </a:r>
          </a:p>
        </p:txBody>
      </p:sp>
      <p:sp>
        <p:nvSpPr>
          <p:cNvPr id="3" name="標題 2"/>
          <p:cNvSpPr>
            <a:spLocks noGrp="1"/>
          </p:cNvSpPr>
          <p:nvPr>
            <p:ph type="title"/>
          </p:nvPr>
        </p:nvSpPr>
        <p:spPr>
          <a:xfrm>
            <a:off x="457200" y="0"/>
            <a:ext cx="8229600" cy="1143000"/>
          </a:xfrm>
        </p:spPr>
        <p:txBody>
          <a:bodyPr/>
          <a:lstStyle/>
          <a:p>
            <a:r>
              <a:rPr lang="en-US" altLang="zh-HK" sz="3600" b="1" dirty="0">
                <a:solidFill>
                  <a:srgbClr val="0070C0"/>
                </a:solidFill>
                <a:latin typeface="Arial" panose="020B0604020202020204" pitchFamily="34" charset="0"/>
                <a:ea typeface="新細明體" panose="02020500000000000000" pitchFamily="18" charset="-120"/>
                <a:cs typeface="Arial" panose="020B0604020202020204" pitchFamily="34" charset="0"/>
              </a:rPr>
              <a:t>10. </a:t>
            </a:r>
            <a:r>
              <a:rPr lang="en-US" altLang="zh-HK" sz="3600" b="1" dirty="0" smtClean="0">
                <a:solidFill>
                  <a:srgbClr val="0070C0"/>
                </a:solidFill>
                <a:latin typeface="Arial" panose="020B0604020202020204" pitchFamily="34" charset="0"/>
                <a:ea typeface="新細明體" panose="02020500000000000000" pitchFamily="18" charset="-120"/>
                <a:cs typeface="Arial" panose="020B0604020202020204" pitchFamily="34" charset="0"/>
              </a:rPr>
              <a:t>Co-administration</a:t>
            </a:r>
            <a:endParaRPr lang="en-US" dirty="0"/>
          </a:p>
        </p:txBody>
      </p:sp>
      <p:sp>
        <p:nvSpPr>
          <p:cNvPr id="4" name="投影片編號版面配置區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37</a:t>
            </a:fld>
            <a:endParaRPr lang="en-US" altLang="zh-TW" dirty="0">
              <a:solidFill>
                <a:srgbClr val="000000"/>
              </a:solidFill>
            </a:endParaRPr>
          </a:p>
        </p:txBody>
      </p:sp>
      <p:sp>
        <p:nvSpPr>
          <p:cNvPr id="5" name="文字方塊 4"/>
          <p:cNvSpPr txBox="1"/>
          <p:nvPr/>
        </p:nvSpPr>
        <p:spPr>
          <a:xfrm>
            <a:off x="741871" y="3488453"/>
            <a:ext cx="7944929" cy="523220"/>
          </a:xfrm>
          <a:prstGeom prst="rect">
            <a:avLst/>
          </a:prstGeom>
          <a:solidFill>
            <a:srgbClr val="FFFFCC"/>
          </a:solidFill>
          <a:ln w="12700">
            <a:solidFill>
              <a:srgbClr val="FFC000"/>
            </a:solidFill>
          </a:ln>
        </p:spPr>
        <p:txBody>
          <a:bodyPr wrap="square" rtlCol="0">
            <a:spAutoFit/>
          </a:bodyPr>
          <a:lstStyle/>
          <a:p>
            <a:r>
              <a:rPr lang="en-US" sz="1400" dirty="0">
                <a:hlinkClick r:id="rId3"/>
              </a:rPr>
              <a:t>http://www.medicine.org.hk/hkps/download/20220830%20Appealing%20to%20Parents%20and%20Carer%20for%20COVID%20Vaccination%20in%20Children%20and%20Adolescents_eng.pdf</a:t>
            </a:r>
            <a:endParaRPr lang="en-US" sz="1400" dirty="0"/>
          </a:p>
        </p:txBody>
      </p:sp>
    </p:spTree>
    <p:extLst>
      <p:ext uri="{BB962C8B-B14F-4D97-AF65-F5344CB8AC3E}">
        <p14:creationId xmlns:p14="http://schemas.microsoft.com/office/powerpoint/2010/main" val="926913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1897" y="739711"/>
            <a:ext cx="7772400" cy="287423"/>
          </a:xfrm>
        </p:spPr>
        <p:txBody>
          <a:bodyPr/>
          <a:lstStyle/>
          <a:p>
            <a:r>
              <a:rPr lang="en-US" altLang="zh-HK" sz="3200" b="1" dirty="0" smtClean="0">
                <a:solidFill>
                  <a:srgbClr val="0070C0"/>
                </a:solidFill>
                <a:latin typeface="Arial" panose="020B0604020202020204" pitchFamily="34" charset="0"/>
                <a:ea typeface="新細明體" panose="02020500000000000000" pitchFamily="18" charset="-120"/>
                <a:cs typeface="Arial" panose="020B0604020202020204" pitchFamily="34" charset="0"/>
              </a:rPr>
              <a:t>10. </a:t>
            </a:r>
            <a:r>
              <a:rPr lang="en-US" altLang="zh-HK" sz="3200" b="1" dirty="0">
                <a:solidFill>
                  <a:srgbClr val="0070C0"/>
                </a:solidFill>
                <a:latin typeface="Arial" panose="020B0604020202020204" pitchFamily="34" charset="0"/>
                <a:ea typeface="新細明體" panose="02020500000000000000" pitchFamily="18" charset="-120"/>
                <a:cs typeface="Arial" panose="020B0604020202020204" pitchFamily="34" charset="0"/>
              </a:rPr>
              <a:t>Co-administration</a:t>
            </a:r>
            <a:endParaRPr lang="zh-HK" altLang="en-US" sz="3200" b="1" dirty="0">
              <a:solidFill>
                <a:srgbClr val="0070C0"/>
              </a:solidFill>
              <a:latin typeface="Arial" panose="020B0604020202020204" pitchFamily="34" charset="0"/>
              <a:ea typeface="新細明體" panose="02020500000000000000" pitchFamily="18" charset="-12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38</a:t>
            </a:fld>
            <a:endParaRPr lang="en-US" altLang="zh-TW" dirty="0">
              <a:solidFill>
                <a:srgbClr val="000000"/>
              </a:solidFill>
            </a:endParaRPr>
          </a:p>
        </p:txBody>
      </p:sp>
      <p:sp>
        <p:nvSpPr>
          <p:cNvPr id="6" name="文字方塊 5"/>
          <p:cNvSpPr txBox="1"/>
          <p:nvPr/>
        </p:nvSpPr>
        <p:spPr>
          <a:xfrm>
            <a:off x="810705" y="1753386"/>
            <a:ext cx="7483592"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COVID-19 vaccines can be co-administered with, or at any time before or after, any other vaccines including live attenuated vaccines under informed consent. </a:t>
            </a:r>
            <a:endParaRPr lang="en-US" sz="2400" dirty="0" smtClean="0"/>
          </a:p>
          <a:p>
            <a:pPr marL="342900" indent="-342900">
              <a:buFont typeface="Arial" panose="020B0604020202020204" pitchFamily="34" charset="0"/>
              <a:buChar char="•"/>
            </a:pPr>
            <a:r>
              <a:rPr lang="en-US" sz="2400" dirty="0" smtClean="0"/>
              <a:t>If parents </a:t>
            </a:r>
            <a:r>
              <a:rPr lang="en-US" sz="2400" dirty="0"/>
              <a:t>of children wish to space out COVID-19 vaccine with live attenuated vaccines (e.g. Measles, Mumps, Rubella &amp; Varicella (MMRV) Vaccine; Live Attenuated Influenza Vaccine (LAIV)), an interval of 14 days is </a:t>
            </a:r>
            <a:r>
              <a:rPr lang="en-US" sz="2400" dirty="0" smtClean="0"/>
              <a:t>sufficient.</a:t>
            </a:r>
            <a:endParaRPr lang="en-US" sz="2400" dirty="0">
              <a:solidFill>
                <a:srgbClr val="FF0000"/>
              </a:solidFill>
            </a:endParaRPr>
          </a:p>
        </p:txBody>
      </p:sp>
    </p:spTree>
    <p:extLst>
      <p:ext uri="{BB962C8B-B14F-4D97-AF65-F5344CB8AC3E}">
        <p14:creationId xmlns:p14="http://schemas.microsoft.com/office/powerpoint/2010/main" val="2136532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39</a:t>
            </a:fld>
            <a:endParaRPr lang="en-US" altLang="zh-TW" dirty="0">
              <a:solidFill>
                <a:srgbClr val="000000"/>
              </a:solidFill>
            </a:endParaRPr>
          </a:p>
        </p:txBody>
      </p:sp>
      <p:sp>
        <p:nvSpPr>
          <p:cNvPr id="6" name="Text Placeholder 2"/>
          <p:cNvSpPr>
            <a:spLocks noGrp="1"/>
          </p:cNvSpPr>
          <p:nvPr>
            <p:ph type="body" idx="1"/>
          </p:nvPr>
        </p:nvSpPr>
        <p:spPr>
          <a:xfrm>
            <a:off x="521897" y="598309"/>
            <a:ext cx="7772400" cy="287423"/>
          </a:xfrm>
        </p:spPr>
        <p:txBody>
          <a:bodyPr/>
          <a:lstStyle/>
          <a:p>
            <a:r>
              <a:rPr lang="en-US" altLang="zh-HK" sz="3200" b="1" dirty="0" smtClean="0">
                <a:solidFill>
                  <a:srgbClr val="0070C0"/>
                </a:solidFill>
                <a:latin typeface="Arial" panose="020B0604020202020204" pitchFamily="34" charset="0"/>
                <a:ea typeface="新細明體" panose="02020500000000000000" pitchFamily="18" charset="-120"/>
                <a:cs typeface="Arial" panose="020B0604020202020204" pitchFamily="34" charset="0"/>
              </a:rPr>
              <a:t>10. </a:t>
            </a:r>
            <a:r>
              <a:rPr lang="en-US" altLang="zh-HK" sz="3200" b="1" dirty="0">
                <a:solidFill>
                  <a:srgbClr val="0070C0"/>
                </a:solidFill>
                <a:latin typeface="Arial" panose="020B0604020202020204" pitchFamily="34" charset="0"/>
                <a:ea typeface="新細明體" panose="02020500000000000000" pitchFamily="18" charset="-120"/>
                <a:cs typeface="Arial" panose="020B0604020202020204" pitchFamily="34" charset="0"/>
              </a:rPr>
              <a:t>Co-administration</a:t>
            </a:r>
            <a:endParaRPr lang="zh-HK" altLang="en-US" sz="3200" b="1" dirty="0">
              <a:solidFill>
                <a:srgbClr val="0070C0"/>
              </a:solidFill>
              <a:latin typeface="Arial" panose="020B0604020202020204" pitchFamily="34" charset="0"/>
              <a:ea typeface="新細明體" panose="02020500000000000000" pitchFamily="18" charset="-120"/>
              <a:cs typeface="Arial" panose="020B0604020202020204" pitchFamily="34" charset="0"/>
            </a:endParaRPr>
          </a:p>
        </p:txBody>
      </p:sp>
      <p:sp>
        <p:nvSpPr>
          <p:cNvPr id="7" name="TextBox 6"/>
          <p:cNvSpPr txBox="1"/>
          <p:nvPr/>
        </p:nvSpPr>
        <p:spPr>
          <a:xfrm>
            <a:off x="521897" y="1119621"/>
            <a:ext cx="8254313"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HK" dirty="0" smtClean="0"/>
              <a:t>Please note the requirements for COVID-19 Vaccination outreach arrangement are different to SIV outreach, particularly:</a:t>
            </a:r>
          </a:p>
          <a:p>
            <a:pPr marL="742950" lvl="1" indent="-285750">
              <a:lnSpc>
                <a:spcPct val="150000"/>
              </a:lnSpc>
              <a:buFont typeface="Arial" panose="020B0604020202020204" pitchFamily="34" charset="0"/>
              <a:buChar char="-"/>
            </a:pPr>
            <a:r>
              <a:rPr lang="en-US" altLang="zh-HK" dirty="0" smtClean="0"/>
              <a:t>Pre-requisite: If PPP doctor wishes to provide COVID-19 vaccination at outreach, the doctor should be also enrolled in the COVID-19 VSS non-clinic setting</a:t>
            </a:r>
          </a:p>
          <a:p>
            <a:pPr marL="742950" lvl="1" indent="-285750">
              <a:lnSpc>
                <a:spcPct val="150000"/>
              </a:lnSpc>
              <a:buFont typeface="Arial" panose="020B0604020202020204" pitchFamily="34" charset="0"/>
              <a:buChar char="-"/>
            </a:pPr>
            <a:r>
              <a:rPr lang="en-US" altLang="zh-HK" dirty="0" smtClean="0"/>
              <a:t>Advance liaison with schools to obtain consent from parents</a:t>
            </a:r>
          </a:p>
          <a:p>
            <a:pPr marL="742950" lvl="1" indent="-285750">
              <a:lnSpc>
                <a:spcPct val="150000"/>
              </a:lnSpc>
              <a:buFont typeface="Arial" panose="020B0604020202020204" pitchFamily="34" charset="0"/>
              <a:buChar char="-"/>
            </a:pPr>
            <a:r>
              <a:rPr lang="en-US" altLang="zh-HK" dirty="0" smtClean="0"/>
              <a:t>COVID vaccination outreach requires an on-site doctor </a:t>
            </a:r>
          </a:p>
          <a:p>
            <a:pPr marL="742950" lvl="1" indent="-285750">
              <a:lnSpc>
                <a:spcPct val="150000"/>
              </a:lnSpc>
              <a:buFont typeface="Arial" panose="020B0604020202020204" pitchFamily="34" charset="0"/>
              <a:buChar char="-"/>
            </a:pPr>
            <a:r>
              <a:rPr lang="en-US" altLang="zh-HK" dirty="0" smtClean="0"/>
              <a:t>Doctors are responsible for delivering the COVID-19 vaccines to the venue</a:t>
            </a:r>
          </a:p>
          <a:p>
            <a:pPr marL="742950" lvl="1" indent="-285750">
              <a:lnSpc>
                <a:spcPct val="150000"/>
              </a:lnSpc>
              <a:buFont typeface="Arial" panose="020B0604020202020204" pitchFamily="34" charset="0"/>
              <a:buChar char="-"/>
            </a:pPr>
            <a:r>
              <a:rPr lang="en-GB" altLang="zh-HK" dirty="0" smtClean="0"/>
              <a:t>Computers are required to input personal particulars on-site</a:t>
            </a:r>
          </a:p>
          <a:p>
            <a:pPr marL="742950" lvl="1" indent="-285750">
              <a:lnSpc>
                <a:spcPct val="150000"/>
              </a:lnSpc>
              <a:buFont typeface="Arial" panose="020B0604020202020204" pitchFamily="34" charset="0"/>
              <a:buChar char="-"/>
            </a:pPr>
            <a:r>
              <a:rPr lang="en-GB" altLang="zh-HK" dirty="0" smtClean="0"/>
              <a:t>Printers are required </a:t>
            </a:r>
            <a:r>
              <a:rPr lang="en-US" altLang="zh-HK" dirty="0" smtClean="0"/>
              <a:t>to print the vaccination records to the vaccine recipients on-site</a:t>
            </a:r>
          </a:p>
        </p:txBody>
      </p:sp>
    </p:spTree>
    <p:extLst>
      <p:ext uri="{BB962C8B-B14F-4D97-AF65-F5344CB8AC3E}">
        <p14:creationId xmlns:p14="http://schemas.microsoft.com/office/powerpoint/2010/main" val="58234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454319" y="1017760"/>
            <a:ext cx="7079794" cy="5231643"/>
          </a:xfrm>
        </p:spPr>
        <p:txBody>
          <a:bodyPr/>
          <a:lstStyle/>
          <a:p>
            <a:pPr marL="357188" indent="-357188" algn="just">
              <a:buFont typeface="+mj-lt"/>
              <a:buAutoNum type="arabicPeriod"/>
            </a:pPr>
            <a:r>
              <a:rPr lang="en-US" altLang="zh-HK" sz="2000" dirty="0"/>
              <a:t>Roles and Responsibilities</a:t>
            </a:r>
          </a:p>
          <a:p>
            <a:pPr marL="357188" indent="-357188" algn="just">
              <a:buFont typeface="+mj-lt"/>
              <a:buAutoNum type="arabicPeriod"/>
            </a:pPr>
            <a:r>
              <a:rPr lang="en-US" altLang="zh-HK" sz="2000" dirty="0" smtClean="0"/>
              <a:t>Venue and Staff</a:t>
            </a:r>
          </a:p>
          <a:p>
            <a:pPr marL="357188" indent="-357188" algn="just">
              <a:buFont typeface="+mj-lt"/>
              <a:buAutoNum type="arabicPeriod"/>
            </a:pPr>
            <a:r>
              <a:rPr lang="en-US" altLang="zh-HK" sz="2000" dirty="0" smtClean="0"/>
              <a:t>Vaccine delivery (1</a:t>
            </a:r>
            <a:r>
              <a:rPr lang="en-US" altLang="zh-HK" sz="2000" baseline="30000" dirty="0" smtClean="0"/>
              <a:t>st</a:t>
            </a:r>
            <a:r>
              <a:rPr lang="en-US" altLang="zh-HK" sz="2000" dirty="0" smtClean="0"/>
              <a:t> dose </a:t>
            </a:r>
            <a:r>
              <a:rPr lang="en-US" altLang="zh-HK" sz="2000" i="1" dirty="0" smtClean="0"/>
              <a:t>vs</a:t>
            </a:r>
            <a:r>
              <a:rPr lang="en-US" altLang="zh-HK" sz="2000" dirty="0" smtClean="0"/>
              <a:t> 2</a:t>
            </a:r>
            <a:r>
              <a:rPr lang="en-US" altLang="zh-HK" sz="2000" baseline="30000" dirty="0" smtClean="0"/>
              <a:t>nd</a:t>
            </a:r>
            <a:r>
              <a:rPr lang="en-US" altLang="zh-HK" sz="2000" dirty="0" smtClean="0"/>
              <a:t> dose)</a:t>
            </a:r>
          </a:p>
          <a:p>
            <a:pPr marL="357188" indent="-357188" algn="just">
              <a:buFont typeface="+mj-lt"/>
              <a:buAutoNum type="arabicPeriod"/>
            </a:pPr>
            <a:r>
              <a:rPr lang="en-US" altLang="zh-HK" sz="2000" dirty="0" smtClean="0"/>
              <a:t>Vaccination Procedure</a:t>
            </a:r>
          </a:p>
          <a:p>
            <a:pPr marL="0" indent="0" algn="just">
              <a:buNone/>
            </a:pPr>
            <a:r>
              <a:rPr lang="en-US" altLang="zh-HK" sz="2000" dirty="0"/>
              <a:t>	</a:t>
            </a:r>
            <a:r>
              <a:rPr lang="en-US" altLang="zh-HK" sz="2000" dirty="0" smtClean="0"/>
              <a:t>a. Check Consent (Paper / e-Consent)</a:t>
            </a:r>
          </a:p>
          <a:p>
            <a:pPr marL="0" indent="0" algn="just">
              <a:buNone/>
            </a:pPr>
            <a:r>
              <a:rPr lang="en-US" altLang="zh-HK" sz="2000" dirty="0"/>
              <a:t>	</a:t>
            </a:r>
            <a:r>
              <a:rPr lang="en-US" altLang="zh-HK" sz="2000" dirty="0" smtClean="0"/>
              <a:t>b. Infection Control Practice</a:t>
            </a:r>
          </a:p>
          <a:p>
            <a:pPr marL="0" indent="0" algn="just">
              <a:buNone/>
            </a:pPr>
            <a:r>
              <a:rPr lang="en-US" altLang="zh-HK" sz="2000" dirty="0"/>
              <a:t>	</a:t>
            </a:r>
            <a:r>
              <a:rPr lang="en-US" altLang="zh-HK" sz="2000" dirty="0" smtClean="0"/>
              <a:t>c. Vaccination Procedure</a:t>
            </a:r>
          </a:p>
          <a:p>
            <a:pPr marL="0" indent="0" algn="just">
              <a:buNone/>
            </a:pPr>
            <a:r>
              <a:rPr lang="en-US" altLang="zh-HK" sz="2000" dirty="0"/>
              <a:t>	</a:t>
            </a:r>
            <a:r>
              <a:rPr lang="en-US" altLang="zh-HK" sz="2000" dirty="0" smtClean="0"/>
              <a:t>d. Documentation after Vaccination </a:t>
            </a:r>
          </a:p>
          <a:p>
            <a:pPr marL="0" indent="0" algn="just">
              <a:buNone/>
            </a:pPr>
            <a:r>
              <a:rPr lang="en-US" altLang="zh-HK" sz="2000" dirty="0"/>
              <a:t>	</a:t>
            </a:r>
            <a:r>
              <a:rPr lang="en-US" altLang="zh-HK" sz="2000" dirty="0" smtClean="0"/>
              <a:t>e. Submitting Reports</a:t>
            </a:r>
          </a:p>
          <a:p>
            <a:pPr marL="457200" indent="-457200" algn="just">
              <a:buFont typeface="+mj-lt"/>
              <a:buAutoNum type="arabicPeriod" startAt="5"/>
            </a:pPr>
            <a:r>
              <a:rPr lang="en-US" altLang="zh-HK" sz="2000" dirty="0" smtClean="0"/>
              <a:t>Handling </a:t>
            </a:r>
            <a:r>
              <a:rPr lang="en-US" altLang="zh-HK" sz="2000" dirty="0"/>
              <a:t>of Clinical </a:t>
            </a:r>
            <a:r>
              <a:rPr lang="en-US" altLang="zh-HK" sz="2000" dirty="0" smtClean="0"/>
              <a:t>Waste</a:t>
            </a:r>
          </a:p>
          <a:p>
            <a:pPr marL="457200" indent="-457200" algn="just">
              <a:buFont typeface="+mj-lt"/>
              <a:buAutoNum type="arabicPeriod" startAt="5"/>
            </a:pPr>
            <a:r>
              <a:rPr lang="en-US" altLang="zh-HK" sz="2000" dirty="0" smtClean="0"/>
              <a:t>Emergency </a:t>
            </a:r>
            <a:r>
              <a:rPr lang="en-US" altLang="zh-HK" sz="2000" dirty="0"/>
              <a:t>Management</a:t>
            </a:r>
            <a:endParaRPr lang="en-US" altLang="zh-HK" sz="2000" dirty="0" smtClean="0"/>
          </a:p>
          <a:p>
            <a:pPr marL="457200" indent="-457200" algn="just">
              <a:buFont typeface="+mj-lt"/>
              <a:buAutoNum type="arabicPeriod" startAt="5"/>
            </a:pPr>
            <a:r>
              <a:rPr lang="en-US" altLang="zh-HK" sz="2000" dirty="0" smtClean="0"/>
              <a:t>Handling </a:t>
            </a:r>
            <a:r>
              <a:rPr lang="en-US" altLang="zh-HK" sz="2000" dirty="0"/>
              <a:t>of Vaccination </a:t>
            </a:r>
            <a:r>
              <a:rPr lang="en-US" altLang="zh-HK" sz="2000" dirty="0" smtClean="0"/>
              <a:t>Incidents</a:t>
            </a:r>
          </a:p>
          <a:p>
            <a:pPr marL="457200" indent="-457200" algn="just">
              <a:buFont typeface="+mj-lt"/>
              <a:buAutoNum type="arabicPeriod" startAt="5"/>
            </a:pPr>
            <a:r>
              <a:rPr lang="en-US" altLang="zh-HK" sz="2000" dirty="0" smtClean="0"/>
              <a:t>2</a:t>
            </a:r>
            <a:r>
              <a:rPr lang="en-US" altLang="zh-HK" sz="2000" baseline="30000" dirty="0" smtClean="0"/>
              <a:t>nd</a:t>
            </a:r>
            <a:r>
              <a:rPr lang="en-US" altLang="zh-HK" sz="2000" dirty="0" smtClean="0"/>
              <a:t> dose preparation</a:t>
            </a:r>
          </a:p>
          <a:p>
            <a:pPr marL="457200" indent="-457200" algn="just">
              <a:buFont typeface="+mj-lt"/>
              <a:buAutoNum type="arabicPeriod" startAt="5"/>
            </a:pPr>
            <a:r>
              <a:rPr lang="en-US" altLang="zh-HK" sz="2000" dirty="0" smtClean="0"/>
              <a:t>Quality Assurance Inspection</a:t>
            </a:r>
          </a:p>
          <a:p>
            <a:pPr marL="457200" indent="-457200" algn="just">
              <a:buFont typeface="+mj-lt"/>
              <a:buAutoNum type="arabicPeriod" startAt="5"/>
            </a:pPr>
            <a:r>
              <a:rPr lang="en-US" altLang="zh-HK" sz="2000" dirty="0" smtClean="0"/>
              <a:t>Co-administration</a:t>
            </a:r>
          </a:p>
          <a:p>
            <a:pPr marL="0" indent="0" algn="just">
              <a:buNone/>
            </a:pPr>
            <a:r>
              <a:rPr lang="en-US" altLang="zh-HK" sz="2000" dirty="0" smtClean="0"/>
              <a:t>	</a:t>
            </a:r>
            <a:r>
              <a:rPr lang="en-US" altLang="zh-HK" sz="2000" dirty="0"/>
              <a:t>	</a:t>
            </a:r>
          </a:p>
          <a:p>
            <a:pPr marL="0" indent="0" algn="just">
              <a:buNone/>
            </a:pPr>
            <a:endParaRPr lang="en-US" altLang="zh-HK" dirty="0" smtClean="0"/>
          </a:p>
        </p:txBody>
      </p:sp>
      <p:sp>
        <p:nvSpPr>
          <p:cNvPr id="3" name="標題 2"/>
          <p:cNvSpPr>
            <a:spLocks noGrp="1"/>
          </p:cNvSpPr>
          <p:nvPr>
            <p:ph type="title"/>
          </p:nvPr>
        </p:nvSpPr>
        <p:spPr>
          <a:xfrm>
            <a:off x="97669" y="598726"/>
            <a:ext cx="7961243" cy="419034"/>
          </a:xfrm>
        </p:spPr>
        <p:txBody>
          <a:bodyPr/>
          <a:lstStyle/>
          <a:p>
            <a:r>
              <a:rPr lang="en-US" altLang="zh-HK" sz="3600" b="1" dirty="0" smtClean="0">
                <a:solidFill>
                  <a:srgbClr val="0070C0"/>
                </a:solidFill>
                <a:cs typeface="Times New Roman" panose="02020603050405020304" pitchFamily="18" charset="0"/>
              </a:rPr>
              <a:t>On the Vaccination Day</a:t>
            </a:r>
            <a:br>
              <a:rPr lang="en-US" altLang="zh-HK" sz="3600" b="1" dirty="0" smtClean="0">
                <a:solidFill>
                  <a:srgbClr val="0070C0"/>
                </a:solidFill>
                <a:cs typeface="Times New Roman" panose="02020603050405020304" pitchFamily="18" charset="0"/>
              </a:rPr>
            </a:br>
            <a:endParaRPr lang="zh-HK" altLang="en-US" b="1" dirty="0">
              <a:solidFill>
                <a:srgbClr val="0070C0"/>
              </a:solidFill>
            </a:endParaRPr>
          </a:p>
        </p:txBody>
      </p:sp>
      <p:sp>
        <p:nvSpPr>
          <p:cNvPr id="4" name="投影片編號版面配置區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4</a:t>
            </a:fld>
            <a:endParaRPr lang="en-US" altLang="zh-TW" dirty="0">
              <a:solidFill>
                <a:srgbClr val="000000"/>
              </a:solidFill>
            </a:endParaRPr>
          </a:p>
        </p:txBody>
      </p:sp>
    </p:spTree>
    <p:extLst>
      <p:ext uri="{BB962C8B-B14F-4D97-AF65-F5344CB8AC3E}">
        <p14:creationId xmlns:p14="http://schemas.microsoft.com/office/powerpoint/2010/main" val="1495948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40</a:t>
            </a:fld>
            <a:endParaRPr lang="en-US" altLang="zh-TW" dirty="0">
              <a:solidFill>
                <a:srgbClr val="000000"/>
              </a:solidFill>
            </a:endParaRPr>
          </a:p>
        </p:txBody>
      </p:sp>
      <p:sp>
        <p:nvSpPr>
          <p:cNvPr id="6" name="Text Placeholder 2"/>
          <p:cNvSpPr>
            <a:spLocks noGrp="1"/>
          </p:cNvSpPr>
          <p:nvPr>
            <p:ph type="body" idx="1"/>
          </p:nvPr>
        </p:nvSpPr>
        <p:spPr>
          <a:xfrm>
            <a:off x="521897" y="598309"/>
            <a:ext cx="7772400" cy="287423"/>
          </a:xfrm>
        </p:spPr>
        <p:txBody>
          <a:bodyPr/>
          <a:lstStyle/>
          <a:p>
            <a:r>
              <a:rPr lang="en-US" altLang="zh-HK" sz="3200" b="1" dirty="0" smtClean="0">
                <a:solidFill>
                  <a:srgbClr val="0070C0"/>
                </a:solidFill>
                <a:latin typeface="Arial" panose="020B0604020202020204" pitchFamily="34" charset="0"/>
                <a:ea typeface="新細明體" panose="02020500000000000000" pitchFamily="18" charset="-120"/>
                <a:cs typeface="Arial" panose="020B0604020202020204" pitchFamily="34" charset="0"/>
              </a:rPr>
              <a:t>10. </a:t>
            </a:r>
            <a:r>
              <a:rPr lang="en-US" altLang="zh-HK" sz="3200" b="1" dirty="0">
                <a:solidFill>
                  <a:srgbClr val="0070C0"/>
                </a:solidFill>
                <a:latin typeface="Arial" panose="020B0604020202020204" pitchFamily="34" charset="0"/>
                <a:ea typeface="新細明體" panose="02020500000000000000" pitchFamily="18" charset="-120"/>
                <a:cs typeface="Arial" panose="020B0604020202020204" pitchFamily="34" charset="0"/>
              </a:rPr>
              <a:t>Co-administration</a:t>
            </a:r>
            <a:endParaRPr lang="zh-HK" altLang="en-US" sz="3200" b="1" dirty="0">
              <a:solidFill>
                <a:srgbClr val="0070C0"/>
              </a:solidFill>
              <a:latin typeface="Arial" panose="020B0604020202020204" pitchFamily="34" charset="0"/>
              <a:ea typeface="新細明體" panose="02020500000000000000" pitchFamily="18" charset="-120"/>
              <a:cs typeface="Arial" panose="020B0604020202020204" pitchFamily="34" charset="0"/>
            </a:endParaRPr>
          </a:p>
        </p:txBody>
      </p:sp>
      <p:sp>
        <p:nvSpPr>
          <p:cNvPr id="7" name="TextBox 6"/>
          <p:cNvSpPr txBox="1"/>
          <p:nvPr/>
        </p:nvSpPr>
        <p:spPr>
          <a:xfrm>
            <a:off x="521897" y="1515019"/>
            <a:ext cx="8254313"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HK" dirty="0"/>
              <a:t>If different types of vaccines are provided together in one outreach activity, please ensure that involved staff are well trained to handle various vaccines at the same time </a:t>
            </a:r>
            <a:r>
              <a:rPr lang="en-US" altLang="zh-HK" dirty="0" smtClean="0"/>
              <a:t>properly</a:t>
            </a:r>
          </a:p>
          <a:p>
            <a:pPr marL="742950" lvl="1" indent="-285750">
              <a:lnSpc>
                <a:spcPct val="150000"/>
              </a:lnSpc>
              <a:buFont typeface="Arial" panose="020B0604020202020204" pitchFamily="34" charset="0"/>
              <a:buChar char="-"/>
            </a:pPr>
            <a:r>
              <a:rPr lang="en-US" altLang="zh-HK" dirty="0" smtClean="0"/>
              <a:t>Particular </a:t>
            </a:r>
            <a:r>
              <a:rPr lang="en-US" altLang="zh-HK" dirty="0"/>
              <a:t>attention should be paid to </a:t>
            </a:r>
            <a:r>
              <a:rPr lang="en-US" altLang="zh-HK" dirty="0">
                <a:solidFill>
                  <a:srgbClr val="FF0000"/>
                </a:solidFill>
              </a:rPr>
              <a:t>clear segregation </a:t>
            </a:r>
            <a:r>
              <a:rPr lang="en-US" altLang="zh-HK" dirty="0"/>
              <a:t>of clients and booths administering different types of vaccines, proper vaccine and vaccination record handling, and </a:t>
            </a:r>
            <a:r>
              <a:rPr lang="en-US" altLang="zh-HK" dirty="0">
                <a:solidFill>
                  <a:srgbClr val="FF0000"/>
                </a:solidFill>
              </a:rPr>
              <a:t>collection of appropriate consent from </a:t>
            </a:r>
            <a:r>
              <a:rPr lang="en-US" altLang="zh-HK" dirty="0"/>
              <a:t>parent/ guardians on respective vaccines </a:t>
            </a:r>
            <a:r>
              <a:rPr lang="en-US" altLang="zh-HK"/>
              <a:t>and </a:t>
            </a:r>
            <a:r>
              <a:rPr lang="en-US" altLang="zh-HK" smtClean="0"/>
              <a:t>co-administration</a:t>
            </a:r>
            <a:endParaRPr lang="en-US" altLang="zh-HK" dirty="0" smtClean="0"/>
          </a:p>
        </p:txBody>
      </p:sp>
    </p:spTree>
    <p:extLst>
      <p:ext uri="{BB962C8B-B14F-4D97-AF65-F5344CB8AC3E}">
        <p14:creationId xmlns:p14="http://schemas.microsoft.com/office/powerpoint/2010/main" val="1049904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41</a:t>
            </a:fld>
            <a:endParaRPr lang="en-US" altLang="zh-TW" dirty="0">
              <a:solidFill>
                <a:srgbClr val="000000"/>
              </a:solidFill>
            </a:endParaRPr>
          </a:p>
        </p:txBody>
      </p:sp>
      <p:sp>
        <p:nvSpPr>
          <p:cNvPr id="15" name="矩形 14"/>
          <p:cNvSpPr/>
          <p:nvPr/>
        </p:nvSpPr>
        <p:spPr>
          <a:xfrm>
            <a:off x="443195" y="1022992"/>
            <a:ext cx="8512224" cy="584775"/>
          </a:xfrm>
          <a:prstGeom prst="rect">
            <a:avLst/>
          </a:prstGeom>
          <a:solidFill>
            <a:srgbClr val="9900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altLang="zh-HK" sz="1600" b="1" dirty="0" smtClean="0">
                <a:solidFill>
                  <a:schemeClr val="bg1"/>
                </a:solidFill>
              </a:rPr>
              <a:t>Please read </a:t>
            </a:r>
            <a:r>
              <a:rPr lang="en-US" altLang="zh-HK" sz="1600" b="1" dirty="0">
                <a:solidFill>
                  <a:schemeClr val="bg1"/>
                </a:solidFill>
              </a:rPr>
              <a:t>and follow </a:t>
            </a:r>
            <a:r>
              <a:rPr lang="en-US" altLang="zh-HK" sz="1600" b="1" dirty="0">
                <a:solidFill>
                  <a:srgbClr val="FFC000"/>
                </a:solidFill>
              </a:rPr>
              <a:t>both guides </a:t>
            </a:r>
            <a:r>
              <a:rPr lang="en-US" altLang="zh-HK" sz="1600" b="1" dirty="0" smtClean="0">
                <a:solidFill>
                  <a:schemeClr val="bg1"/>
                </a:solidFill>
              </a:rPr>
              <a:t>when providing </a:t>
            </a:r>
            <a:r>
              <a:rPr lang="en-US" altLang="zh-HK" sz="1600" b="1" dirty="0">
                <a:solidFill>
                  <a:schemeClr val="bg1"/>
                </a:solidFill>
              </a:rPr>
              <a:t>outreach vaccination </a:t>
            </a:r>
            <a:r>
              <a:rPr lang="en-US" altLang="zh-HK" sz="1600" b="1" dirty="0" smtClean="0">
                <a:solidFill>
                  <a:schemeClr val="bg1"/>
                </a:solidFill>
              </a:rPr>
              <a:t>activities</a:t>
            </a:r>
          </a:p>
          <a:p>
            <a:pPr algn="ctr"/>
            <a:r>
              <a:rPr lang="en-US" altLang="zh-HK" sz="1600" b="1" dirty="0">
                <a:solidFill>
                  <a:schemeClr val="bg1"/>
                </a:solidFill>
              </a:rPr>
              <a:t>C</a:t>
            </a:r>
            <a:r>
              <a:rPr lang="en-US" altLang="zh-HK" sz="1600" b="1" dirty="0" smtClean="0">
                <a:solidFill>
                  <a:schemeClr val="bg1"/>
                </a:solidFill>
              </a:rPr>
              <a:t>heck the </a:t>
            </a:r>
            <a:r>
              <a:rPr lang="en-US" altLang="zh-HK" sz="1600" b="1" dirty="0">
                <a:solidFill>
                  <a:srgbClr val="FFC000"/>
                </a:solidFill>
              </a:rPr>
              <a:t>latest version </a:t>
            </a:r>
            <a:r>
              <a:rPr lang="en-US" altLang="zh-HK" sz="1600" b="1" dirty="0" smtClean="0">
                <a:solidFill>
                  <a:schemeClr val="bg1"/>
                </a:solidFill>
              </a:rPr>
              <a:t>at </a:t>
            </a:r>
            <a:r>
              <a:rPr lang="en-US" altLang="zh-HK" sz="1600" b="1" dirty="0">
                <a:solidFill>
                  <a:schemeClr val="bg1"/>
                </a:solidFill>
              </a:rPr>
              <a:t>CHP </a:t>
            </a:r>
            <a:r>
              <a:rPr lang="en-US" altLang="zh-HK" sz="1600" b="1" dirty="0" smtClean="0">
                <a:solidFill>
                  <a:schemeClr val="bg1"/>
                </a:solidFill>
              </a:rPr>
              <a:t>website </a:t>
            </a:r>
            <a:r>
              <a:rPr lang="en-US" altLang="zh-HK" sz="1600" b="1" i="1" dirty="0" smtClean="0">
                <a:solidFill>
                  <a:srgbClr val="FFC000"/>
                </a:solidFill>
              </a:rPr>
              <a:t>http</a:t>
            </a:r>
            <a:r>
              <a:rPr lang="en-US" altLang="zh-HK" sz="1600" b="1" i="1" dirty="0">
                <a:solidFill>
                  <a:srgbClr val="FFC000"/>
                </a:solidFill>
              </a:rPr>
              <a:t>://www.chp.gov.hk </a:t>
            </a:r>
            <a:endParaRPr lang="zh-HK" altLang="en-US" sz="1600" b="1" i="1" dirty="0">
              <a:solidFill>
                <a:srgbClr val="FFC000"/>
              </a:solidFill>
            </a:endParaRPr>
          </a:p>
        </p:txBody>
      </p:sp>
      <p:pic>
        <p:nvPicPr>
          <p:cNvPr id="3" name="圖片 2"/>
          <p:cNvPicPr>
            <a:picLocks noChangeAspect="1"/>
          </p:cNvPicPr>
          <p:nvPr/>
        </p:nvPicPr>
        <p:blipFill>
          <a:blip r:embed="rId3"/>
          <a:stretch>
            <a:fillRect/>
          </a:stretch>
        </p:blipFill>
        <p:spPr>
          <a:xfrm>
            <a:off x="4870558" y="1947829"/>
            <a:ext cx="2868848" cy="3910043"/>
          </a:xfrm>
          <a:prstGeom prst="rect">
            <a:avLst/>
          </a:prstGeom>
          <a:ln>
            <a:noFill/>
          </a:ln>
          <a:effectLst>
            <a:outerShdw blurRad="292100" dist="139700" dir="2700000" algn="tl" rotWithShape="0">
              <a:srgbClr val="333333">
                <a:alpha val="65000"/>
              </a:srgbClr>
            </a:outerShdw>
          </a:effectLst>
        </p:spPr>
      </p:pic>
      <p:sp>
        <p:nvSpPr>
          <p:cNvPr id="2" name="禁止標誌 1"/>
          <p:cNvSpPr/>
          <p:nvPr/>
        </p:nvSpPr>
        <p:spPr bwMode="auto">
          <a:xfrm>
            <a:off x="1572322" y="1706137"/>
            <a:ext cx="2798956" cy="1951463"/>
          </a:xfrm>
          <a:prstGeom prst="noSmoking">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HK" altLang="en-US" sz="1200" b="1" i="0" u="none" strike="noStrike" cap="none" normalizeH="0" baseline="0" smtClean="0">
              <a:ln>
                <a:noFill/>
              </a:ln>
              <a:solidFill>
                <a:srgbClr val="FF5050"/>
              </a:solidFill>
              <a:effectLst/>
              <a:latin typeface="Arial" charset="0"/>
              <a:ea typeface="標楷體" pitchFamily="65" charset="-120"/>
            </a:endParaRPr>
          </a:p>
        </p:txBody>
      </p:sp>
      <p:sp>
        <p:nvSpPr>
          <p:cNvPr id="8" name="流程圖: 抽選 7"/>
          <p:cNvSpPr/>
          <p:nvPr/>
        </p:nvSpPr>
        <p:spPr bwMode="auto">
          <a:xfrm>
            <a:off x="5046605" y="4536557"/>
            <a:ext cx="2516754" cy="794802"/>
          </a:xfrm>
          <a:prstGeom prst="flowChartExtra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FF5050"/>
                </a:solidFill>
                <a:effectLst/>
                <a:latin typeface="Arial" charset="0"/>
                <a:ea typeface="標楷體" pitchFamily="65" charset="-120"/>
              </a:rPr>
              <a:t>P</a:t>
            </a:r>
            <a:r>
              <a:rPr kumimoji="1" lang="en-US" altLang="zh-TW" sz="2000" b="1" dirty="0" smtClean="0">
                <a:solidFill>
                  <a:srgbClr val="FF5050"/>
                </a:solidFill>
                <a:latin typeface="Arial" charset="0"/>
                <a:ea typeface="標楷體" pitchFamily="65" charset="-120"/>
              </a:rPr>
              <a:t>ending</a:t>
            </a:r>
            <a:endParaRPr kumimoji="1" lang="zh-HK" altLang="en-US" sz="2000" b="1" i="0" u="none" strike="noStrike" cap="none" normalizeH="0" baseline="0" dirty="0" smtClean="0">
              <a:ln>
                <a:noFill/>
              </a:ln>
              <a:solidFill>
                <a:srgbClr val="FF5050"/>
              </a:solidFill>
              <a:effectLst/>
              <a:latin typeface="Arial" charset="0"/>
              <a:ea typeface="標楷體" pitchFamily="65" charset="-120"/>
            </a:endParaRPr>
          </a:p>
        </p:txBody>
      </p:sp>
      <p:sp>
        <p:nvSpPr>
          <p:cNvPr id="5" name="文字方塊 4"/>
          <p:cNvSpPr txBox="1"/>
          <p:nvPr/>
        </p:nvSpPr>
        <p:spPr>
          <a:xfrm>
            <a:off x="4916710" y="2431558"/>
            <a:ext cx="970743" cy="353943"/>
          </a:xfrm>
          <a:prstGeom prst="rect">
            <a:avLst/>
          </a:prstGeom>
          <a:solidFill>
            <a:schemeClr val="bg1"/>
          </a:solidFill>
          <a:ln>
            <a:noFill/>
          </a:ln>
        </p:spPr>
        <p:txBody>
          <a:bodyPr wrap="square" rtlCol="0">
            <a:spAutoFit/>
          </a:bodyPr>
          <a:lstStyle/>
          <a:p>
            <a:r>
              <a:rPr lang="en-US" sz="1700" b="1" dirty="0" smtClean="0">
                <a:solidFill>
                  <a:srgbClr val="FF0000"/>
                </a:solidFill>
              </a:rPr>
              <a:t>2022/23</a:t>
            </a:r>
            <a:endParaRPr lang="en-US" sz="1700" b="1" dirty="0">
              <a:solidFill>
                <a:srgbClr val="FF0000"/>
              </a:solidFill>
            </a:endParaRPr>
          </a:p>
        </p:txBody>
      </p:sp>
      <p:pic>
        <p:nvPicPr>
          <p:cNvPr id="6" name="圖片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23395" y="1947830"/>
            <a:ext cx="2755785" cy="39100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98107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type="body" idx="1"/>
          </p:nvPr>
        </p:nvSpPr>
        <p:spPr>
          <a:xfrm>
            <a:off x="562057" y="1124470"/>
            <a:ext cx="7772400" cy="2637621"/>
          </a:xfrm>
        </p:spPr>
        <p:txBody>
          <a:bodyPr/>
          <a:lstStyle/>
          <a:p>
            <a:pPr marL="0" indent="0" algn="ctr">
              <a:buNone/>
            </a:pPr>
            <a:r>
              <a:rPr lang="en-US" altLang="zh-HK" sz="3600" b="1" dirty="0" smtClean="0">
                <a:solidFill>
                  <a:srgbClr val="0070C0"/>
                </a:solidFill>
              </a:rPr>
              <a:t>Thank You!</a:t>
            </a:r>
            <a:endParaRPr lang="en-US" altLang="zh-HK" sz="3600" b="1" dirty="0">
              <a:solidFill>
                <a:srgbClr val="0070C0"/>
              </a:solidFill>
            </a:endParaRPr>
          </a:p>
          <a:p>
            <a:endParaRPr lang="zh-HK" altLang="en-US" dirty="0"/>
          </a:p>
        </p:txBody>
      </p:sp>
      <p:sp>
        <p:nvSpPr>
          <p:cNvPr id="3" name="Slide Number Placeholder 2"/>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42</a:t>
            </a:fld>
            <a:endParaRPr lang="en-US" altLang="zh-TW" dirty="0">
              <a:solidFill>
                <a:srgbClr val="000000"/>
              </a:solidFill>
            </a:endParaRPr>
          </a:p>
        </p:txBody>
      </p:sp>
    </p:spTree>
    <p:extLst>
      <p:ext uri="{BB962C8B-B14F-4D97-AF65-F5344CB8AC3E}">
        <p14:creationId xmlns:p14="http://schemas.microsoft.com/office/powerpoint/2010/main" val="3050714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8952" y="1961565"/>
            <a:ext cx="7500795" cy="4525963"/>
          </a:xfrm>
        </p:spPr>
        <p:txBody>
          <a:bodyPr/>
          <a:lstStyle/>
          <a:p>
            <a:r>
              <a:rPr lang="en-US" altLang="zh-HK" dirty="0" smtClean="0"/>
              <a:t>It </a:t>
            </a:r>
            <a:r>
              <a:rPr lang="en-US" altLang="zh-HK" dirty="0"/>
              <a:t>is the </a:t>
            </a:r>
            <a:r>
              <a:rPr lang="en-US" altLang="zh-HK" b="1" dirty="0">
                <a:solidFill>
                  <a:srgbClr val="C00000"/>
                </a:solidFill>
              </a:rPr>
              <a:t>prime responsibility </a:t>
            </a:r>
            <a:r>
              <a:rPr lang="en-US" altLang="zh-HK" dirty="0"/>
              <a:t>of the </a:t>
            </a:r>
            <a:r>
              <a:rPr lang="en-US" altLang="zh-HK" b="1" u="sng" dirty="0"/>
              <a:t>enrolled doctor </a:t>
            </a:r>
            <a:r>
              <a:rPr lang="en-US" altLang="zh-HK" dirty="0"/>
              <a:t>in-charge of the arrangement/ healthcare provider and the organizer to give due consideration to </a:t>
            </a:r>
            <a:r>
              <a:rPr lang="en-US" altLang="zh-HK" b="1" dirty="0">
                <a:solidFill>
                  <a:srgbClr val="C00000"/>
                </a:solidFill>
              </a:rPr>
              <a:t>safety and liability issues</a:t>
            </a:r>
            <a:r>
              <a:rPr lang="en-US" altLang="zh-HK" b="1" dirty="0">
                <a:solidFill>
                  <a:srgbClr val="FF0000"/>
                </a:solidFill>
              </a:rPr>
              <a:t> </a:t>
            </a:r>
            <a:r>
              <a:rPr lang="en-US" altLang="zh-HK" dirty="0"/>
              <a:t>to ensure </a:t>
            </a:r>
            <a:r>
              <a:rPr lang="en-US" altLang="zh-HK" b="1" dirty="0">
                <a:solidFill>
                  <a:srgbClr val="C00000"/>
                </a:solidFill>
              </a:rPr>
              <a:t>quality vaccination service </a:t>
            </a:r>
            <a:r>
              <a:rPr lang="en-US" altLang="zh-HK" dirty="0"/>
              <a:t>delivered to </a:t>
            </a:r>
            <a:r>
              <a:rPr lang="en-US" altLang="zh-HK" dirty="0" smtClean="0"/>
              <a:t>recipients.</a:t>
            </a:r>
          </a:p>
          <a:p>
            <a:endParaRPr lang="en-US" altLang="zh-HK" dirty="0"/>
          </a:p>
          <a:p>
            <a:r>
              <a:rPr lang="en-GB" dirty="0" smtClean="0"/>
              <a:t>Make sure enrolled </a:t>
            </a:r>
            <a:r>
              <a:rPr lang="en-GB" smtClean="0"/>
              <a:t>doctors can be </a:t>
            </a:r>
            <a:r>
              <a:rPr lang="en-GB" dirty="0" smtClean="0"/>
              <a:t>reachable throughout the outreach activities. </a:t>
            </a:r>
            <a:endParaRPr lang="en-GB" dirty="0"/>
          </a:p>
        </p:txBody>
      </p:sp>
      <p:sp>
        <p:nvSpPr>
          <p:cNvPr id="3" name="標題 2"/>
          <p:cNvSpPr>
            <a:spLocks noGrp="1"/>
          </p:cNvSpPr>
          <p:nvPr>
            <p:ph type="title"/>
          </p:nvPr>
        </p:nvSpPr>
        <p:spPr>
          <a:xfrm>
            <a:off x="-321976" y="982346"/>
            <a:ext cx="8229600" cy="1143000"/>
          </a:xfrm>
        </p:spPr>
        <p:txBody>
          <a:bodyPr/>
          <a:lstStyle/>
          <a:p>
            <a:pPr marL="514350" indent="-514350">
              <a:buFont typeface="+mj-lt"/>
              <a:buAutoNum type="arabicPeriod"/>
            </a:pPr>
            <a:r>
              <a:rPr lang="en-US" altLang="zh-HK" sz="2800" b="1" dirty="0" smtClean="0">
                <a:solidFill>
                  <a:srgbClr val="0070C0"/>
                </a:solidFill>
              </a:rPr>
              <a:t>Overall Role and Responsibility</a:t>
            </a:r>
            <a:endParaRPr lang="zh-HK" altLang="en-US" sz="2800" b="1" dirty="0">
              <a:solidFill>
                <a:srgbClr val="0070C0"/>
              </a:solidFill>
            </a:endParaRPr>
          </a:p>
        </p:txBody>
      </p:sp>
      <p:sp>
        <p:nvSpPr>
          <p:cNvPr id="2" name="Slide Number Placeholder 1"/>
          <p:cNvSpPr>
            <a:spLocks noGrp="1"/>
          </p:cNvSpPr>
          <p:nvPr>
            <p:ph type="sldNum" sz="quarter" idx="12"/>
          </p:nvPr>
        </p:nvSpPr>
        <p:spPr/>
        <p:txBody>
          <a:bodyPr/>
          <a:lstStyle/>
          <a:p>
            <a:pPr>
              <a:defRPr/>
            </a:pPr>
            <a:fld id="{2ED1F0AF-ABBA-4DEF-A2CF-41CDC8CBF9BD}" type="slidenum">
              <a:rPr lang="en-US" altLang="zh-TW" smtClean="0">
                <a:solidFill>
                  <a:srgbClr val="000000"/>
                </a:solidFill>
              </a:rPr>
              <a:pPr>
                <a:defRPr/>
              </a:pPr>
              <a:t>5</a:t>
            </a:fld>
            <a:endParaRPr lang="en-US" altLang="zh-TW" dirty="0">
              <a:solidFill>
                <a:srgbClr val="000000"/>
              </a:solidFill>
            </a:endParaRPr>
          </a:p>
        </p:txBody>
      </p:sp>
    </p:spTree>
    <p:extLst>
      <p:ext uri="{BB962C8B-B14F-4D97-AF65-F5344CB8AC3E}">
        <p14:creationId xmlns:p14="http://schemas.microsoft.com/office/powerpoint/2010/main" val="3431135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1F0AF-ABBA-4DEF-A2CF-41CDC8CBF9BD}" type="slidenum">
              <a:rPr kumimoji="0" lang="en-US" altLang="zh-TW" sz="750" b="0" i="0" u="none" strike="noStrike" kern="1200" cap="none" spc="0" normalizeH="0" baseline="0" noProof="0" smtClean="0">
                <a:ln>
                  <a:noFill/>
                </a:ln>
                <a:solidFill>
                  <a:srgbClr val="000000"/>
                </a:solidFill>
                <a:effectLst/>
                <a:uLnTx/>
                <a:uFillTx/>
                <a:latin typeface="Arial"/>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TW" sz="750" b="0" i="0" u="none" strike="noStrike" kern="1200" cap="none" spc="0" normalizeH="0" baseline="0" noProof="0" dirty="0">
              <a:ln>
                <a:noFill/>
              </a:ln>
              <a:solidFill>
                <a:srgbClr val="000000"/>
              </a:solidFill>
              <a:effectLst/>
              <a:uLnTx/>
              <a:uFillTx/>
              <a:latin typeface="Arial"/>
              <a:ea typeface="新細明體" panose="02020500000000000000" pitchFamily="18" charset="-120"/>
              <a:cs typeface="+mn-cs"/>
            </a:endParaRPr>
          </a:p>
        </p:txBody>
      </p:sp>
      <p:sp>
        <p:nvSpPr>
          <p:cNvPr id="5" name="內容版面配置區 4"/>
          <p:cNvSpPr>
            <a:spLocks noGrp="1"/>
          </p:cNvSpPr>
          <p:nvPr>
            <p:ph idx="1"/>
          </p:nvPr>
        </p:nvSpPr>
        <p:spPr>
          <a:xfrm>
            <a:off x="778169" y="881579"/>
            <a:ext cx="7262446" cy="1508901"/>
          </a:xfrm>
        </p:spPr>
        <p:txBody>
          <a:bodyPr/>
          <a:lstStyle/>
          <a:p>
            <a:pPr marL="0" indent="0" algn="just">
              <a:buNone/>
            </a:pPr>
            <a:r>
              <a:rPr lang="en-US" altLang="zh-HK" sz="2000" b="1" dirty="0" smtClean="0"/>
              <a:t>Venue</a:t>
            </a:r>
          </a:p>
          <a:p>
            <a:pPr marL="0" indent="0" algn="just">
              <a:buNone/>
            </a:pPr>
            <a:endParaRPr lang="en-US" altLang="zh-HK" sz="1000" b="1" dirty="0" smtClean="0"/>
          </a:p>
          <a:p>
            <a:pPr marL="342900" indent="-342900" algn="just">
              <a:buFont typeface="+mj-lt"/>
              <a:buAutoNum type="arabicPeriod"/>
            </a:pPr>
            <a:r>
              <a:rPr lang="en-US" altLang="zh-HK" sz="1800" dirty="0" smtClean="0"/>
              <a:t>Clean, safe, </a:t>
            </a:r>
            <a:r>
              <a:rPr lang="en-US" altLang="zh-HK" sz="1800" dirty="0"/>
              <a:t>privacy, </a:t>
            </a:r>
            <a:r>
              <a:rPr lang="en-US" altLang="zh-HK" sz="1800" dirty="0" smtClean="0"/>
              <a:t>good lighting </a:t>
            </a:r>
            <a:r>
              <a:rPr lang="en-US" altLang="zh-HK" sz="1800" dirty="0"/>
              <a:t>and </a:t>
            </a:r>
            <a:r>
              <a:rPr lang="en-US" altLang="zh-HK" sz="1800" dirty="0" smtClean="0"/>
              <a:t>ventilation</a:t>
            </a:r>
          </a:p>
          <a:p>
            <a:pPr algn="just"/>
            <a:endParaRPr lang="en-US" altLang="zh-HK" sz="1000" dirty="0" smtClean="0"/>
          </a:p>
          <a:p>
            <a:pPr marL="342900" indent="-342900" algn="just">
              <a:buFont typeface="+mj-lt"/>
              <a:buAutoNum type="arabicPeriod" startAt="2"/>
            </a:pPr>
            <a:r>
              <a:rPr lang="en-US" altLang="zh-HK" sz="1800" dirty="0" smtClean="0"/>
              <a:t>Adequate </a:t>
            </a:r>
            <a:r>
              <a:rPr lang="en-US" altLang="zh-HK" sz="1800" dirty="0"/>
              <a:t>and separate areas for the vaccine </a:t>
            </a:r>
            <a:r>
              <a:rPr lang="en-US" altLang="zh-HK" sz="1800" dirty="0" smtClean="0"/>
              <a:t>recipients</a:t>
            </a:r>
            <a:endParaRPr lang="en-US" altLang="zh-HK" sz="1800" dirty="0"/>
          </a:p>
        </p:txBody>
      </p:sp>
      <p:sp>
        <p:nvSpPr>
          <p:cNvPr id="6" name="標題 1"/>
          <p:cNvSpPr>
            <a:spLocks noGrp="1"/>
          </p:cNvSpPr>
          <p:nvPr>
            <p:ph type="title"/>
          </p:nvPr>
        </p:nvSpPr>
        <p:spPr>
          <a:xfrm>
            <a:off x="58254" y="103642"/>
            <a:ext cx="8229600" cy="817913"/>
          </a:xfrm>
        </p:spPr>
        <p:txBody>
          <a:bodyPr/>
          <a:lstStyle/>
          <a:p>
            <a:pPr marL="514350" indent="-514350">
              <a:buFont typeface="+mj-lt"/>
              <a:buAutoNum type="arabicPeriod" startAt="2"/>
            </a:pPr>
            <a:r>
              <a:rPr lang="en-US" altLang="zh-HK" sz="2800" b="1" dirty="0">
                <a:solidFill>
                  <a:srgbClr val="0070C0"/>
                </a:solidFill>
                <a:latin typeface="+mn-lt"/>
                <a:cs typeface="Times New Roman" panose="02020603050405020304" pitchFamily="18" charset="0"/>
              </a:rPr>
              <a:t>Venue and Staff </a:t>
            </a:r>
            <a:endParaRPr lang="zh-HK" altLang="en-US" sz="2800" b="1" dirty="0">
              <a:solidFill>
                <a:srgbClr val="0070C0"/>
              </a:solidFill>
              <a:latin typeface="+mn-lt"/>
              <a:cs typeface="Times New Roman" panose="02020603050405020304" pitchFamily="18" charset="0"/>
            </a:endParaRPr>
          </a:p>
        </p:txBody>
      </p:sp>
      <p:pic>
        <p:nvPicPr>
          <p:cNvPr id="7" name="內容版面配置區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78169" y="2494372"/>
            <a:ext cx="2404646" cy="1414984"/>
          </a:xfrm>
          <a:prstGeom prst="rect">
            <a:avLst/>
          </a:prstGeom>
          <a:solidFill>
            <a:schemeClr val="bg1"/>
          </a:solidFill>
          <a:ln w="12700">
            <a:solidFill>
              <a:schemeClr val="tx1"/>
            </a:solidFill>
            <a:miter lim="800000"/>
            <a:headEnd/>
            <a:tailEnd/>
          </a:ln>
          <a:effectLst>
            <a:softEdge rad="112500"/>
          </a:effectLst>
          <a:extLst/>
        </p:spPr>
      </p:pic>
      <p:pic>
        <p:nvPicPr>
          <p:cNvPr id="8" name="內容版面配置區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353167" y="2450389"/>
            <a:ext cx="2463408" cy="1481088"/>
          </a:xfrm>
          <a:prstGeom prst="rect">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5142" y="2406335"/>
            <a:ext cx="2359096" cy="1573214"/>
          </a:xfrm>
          <a:prstGeom prst="rect">
            <a:avLst/>
          </a:prstGeom>
          <a:ln>
            <a:noFill/>
          </a:ln>
          <a:effectLst>
            <a:softEdge rad="112500"/>
          </a:effectLst>
        </p:spPr>
      </p:pic>
      <p:pic>
        <p:nvPicPr>
          <p:cNvPr id="10" name="圖片 9"/>
          <p:cNvPicPr>
            <a:picLocks noChangeAspect="1"/>
          </p:cNvPicPr>
          <p:nvPr/>
        </p:nvPicPr>
        <p:blipFill>
          <a:blip r:embed="rId6"/>
          <a:stretch>
            <a:fillRect/>
          </a:stretch>
        </p:blipFill>
        <p:spPr>
          <a:xfrm>
            <a:off x="823810" y="4660334"/>
            <a:ext cx="2356066" cy="1423884"/>
          </a:xfrm>
          <a:prstGeom prst="rect">
            <a:avLst/>
          </a:prstGeom>
          <a:ln>
            <a:noFill/>
          </a:ln>
          <a:effectLst>
            <a:softEdge rad="112500"/>
          </a:effectLst>
        </p:spPr>
      </p:pic>
      <p:sp>
        <p:nvSpPr>
          <p:cNvPr id="4" name="文字方塊 3"/>
          <p:cNvSpPr txBox="1"/>
          <p:nvPr/>
        </p:nvSpPr>
        <p:spPr>
          <a:xfrm>
            <a:off x="952004" y="3915513"/>
            <a:ext cx="2099677" cy="369332"/>
          </a:xfrm>
          <a:prstGeom prst="rect">
            <a:avLst/>
          </a:prstGeom>
          <a:noFill/>
        </p:spPr>
        <p:txBody>
          <a:bodyPr wrap="none" rtlCol="0">
            <a:spAutoFit/>
          </a:bodyPr>
          <a:lstStyle/>
          <a:p>
            <a:r>
              <a:rPr lang="en-US" b="1" dirty="0" smtClean="0">
                <a:solidFill>
                  <a:srgbClr val="0070C0"/>
                </a:solidFill>
              </a:rPr>
              <a:t>Registration Area</a:t>
            </a:r>
            <a:endParaRPr lang="en-US" b="1" dirty="0">
              <a:solidFill>
                <a:srgbClr val="0070C0"/>
              </a:solidFill>
            </a:endParaRPr>
          </a:p>
        </p:txBody>
      </p:sp>
      <p:sp>
        <p:nvSpPr>
          <p:cNvPr id="12" name="文字方塊 11"/>
          <p:cNvSpPr txBox="1"/>
          <p:nvPr/>
        </p:nvSpPr>
        <p:spPr>
          <a:xfrm>
            <a:off x="3859999" y="3931477"/>
            <a:ext cx="1578124" cy="369332"/>
          </a:xfrm>
          <a:prstGeom prst="rect">
            <a:avLst/>
          </a:prstGeom>
          <a:noFill/>
        </p:spPr>
        <p:txBody>
          <a:bodyPr wrap="none" rtlCol="0">
            <a:spAutoFit/>
          </a:bodyPr>
          <a:lstStyle/>
          <a:p>
            <a:r>
              <a:rPr lang="en-US" b="1" dirty="0" smtClean="0">
                <a:solidFill>
                  <a:srgbClr val="0070C0"/>
                </a:solidFill>
              </a:rPr>
              <a:t>Waiting Area</a:t>
            </a:r>
            <a:endParaRPr lang="en-US" b="1" dirty="0">
              <a:solidFill>
                <a:srgbClr val="0070C0"/>
              </a:solidFill>
            </a:endParaRPr>
          </a:p>
        </p:txBody>
      </p:sp>
      <p:sp>
        <p:nvSpPr>
          <p:cNvPr id="13" name="文字方塊 12"/>
          <p:cNvSpPr txBox="1"/>
          <p:nvPr/>
        </p:nvSpPr>
        <p:spPr>
          <a:xfrm>
            <a:off x="6252232" y="3979548"/>
            <a:ext cx="2035622" cy="369332"/>
          </a:xfrm>
          <a:prstGeom prst="rect">
            <a:avLst/>
          </a:prstGeom>
          <a:noFill/>
        </p:spPr>
        <p:txBody>
          <a:bodyPr wrap="none" rtlCol="0">
            <a:spAutoFit/>
          </a:bodyPr>
          <a:lstStyle/>
          <a:p>
            <a:r>
              <a:rPr lang="en-US" b="1" dirty="0" smtClean="0">
                <a:solidFill>
                  <a:srgbClr val="0070C0"/>
                </a:solidFill>
              </a:rPr>
              <a:t>Vaccination Area</a:t>
            </a:r>
            <a:endParaRPr lang="en-US" b="1" dirty="0">
              <a:solidFill>
                <a:srgbClr val="0070C0"/>
              </a:solidFill>
            </a:endParaRPr>
          </a:p>
        </p:txBody>
      </p:sp>
      <p:sp>
        <p:nvSpPr>
          <p:cNvPr id="14" name="文字方塊 13"/>
          <p:cNvSpPr txBox="1"/>
          <p:nvPr/>
        </p:nvSpPr>
        <p:spPr>
          <a:xfrm>
            <a:off x="908650" y="6089088"/>
            <a:ext cx="2099677" cy="369332"/>
          </a:xfrm>
          <a:prstGeom prst="rect">
            <a:avLst/>
          </a:prstGeom>
          <a:noFill/>
        </p:spPr>
        <p:txBody>
          <a:bodyPr wrap="none" rtlCol="0">
            <a:spAutoFit/>
          </a:bodyPr>
          <a:lstStyle/>
          <a:p>
            <a:r>
              <a:rPr lang="en-US" b="1" dirty="0" smtClean="0">
                <a:solidFill>
                  <a:srgbClr val="0070C0"/>
                </a:solidFill>
              </a:rPr>
              <a:t>Observation Area</a:t>
            </a:r>
            <a:endParaRPr lang="en-US" b="1" dirty="0">
              <a:solidFill>
                <a:srgbClr val="0070C0"/>
              </a:solidFill>
            </a:endParaRPr>
          </a:p>
        </p:txBody>
      </p:sp>
      <p:sp>
        <p:nvSpPr>
          <p:cNvPr id="15" name="文字方塊 14"/>
          <p:cNvSpPr txBox="1"/>
          <p:nvPr/>
        </p:nvSpPr>
        <p:spPr>
          <a:xfrm>
            <a:off x="3531945" y="6083125"/>
            <a:ext cx="4216475" cy="338554"/>
          </a:xfrm>
          <a:prstGeom prst="rect">
            <a:avLst/>
          </a:prstGeom>
          <a:noFill/>
        </p:spPr>
        <p:txBody>
          <a:bodyPr wrap="none" rtlCol="0">
            <a:spAutoFit/>
          </a:bodyPr>
          <a:lstStyle/>
          <a:p>
            <a:r>
              <a:rPr lang="en-US" sz="1600" b="1" dirty="0" smtClean="0">
                <a:solidFill>
                  <a:srgbClr val="0070C0"/>
                </a:solidFill>
              </a:rPr>
              <a:t>Emergency Treatment Area with mattress</a:t>
            </a:r>
            <a:endParaRPr lang="en-US" sz="1600" b="1" dirty="0">
              <a:solidFill>
                <a:srgbClr val="0070C0"/>
              </a:solidFill>
            </a:endParaRPr>
          </a:p>
        </p:txBody>
      </p:sp>
      <p:pic>
        <p:nvPicPr>
          <p:cNvPr id="2" name="圖片 1"/>
          <p:cNvPicPr>
            <a:picLocks noChangeAspect="1"/>
          </p:cNvPicPr>
          <p:nvPr/>
        </p:nvPicPr>
        <p:blipFill>
          <a:blip r:embed="rId7"/>
          <a:stretch>
            <a:fillRect/>
          </a:stretch>
        </p:blipFill>
        <p:spPr>
          <a:xfrm>
            <a:off x="3881890" y="4532301"/>
            <a:ext cx="3352800" cy="1562100"/>
          </a:xfrm>
          <a:prstGeom prst="rect">
            <a:avLst/>
          </a:prstGeom>
          <a:ln>
            <a:noFill/>
          </a:ln>
          <a:effectLst>
            <a:softEdge rad="112500"/>
          </a:effectLst>
        </p:spPr>
      </p:pic>
    </p:spTree>
    <p:extLst>
      <p:ext uri="{BB962C8B-B14F-4D97-AF65-F5344CB8AC3E}">
        <p14:creationId xmlns:p14="http://schemas.microsoft.com/office/powerpoint/2010/main" val="474057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281" y="439395"/>
            <a:ext cx="8229600" cy="1143000"/>
          </a:xfrm>
        </p:spPr>
        <p:txBody>
          <a:bodyPr/>
          <a:lstStyle/>
          <a:p>
            <a:r>
              <a:rPr lang="en-US" altLang="zh-TW" b="1" dirty="0">
                <a:solidFill>
                  <a:srgbClr val="0070C0"/>
                </a:solidFill>
              </a:rPr>
              <a:t>Infection Control </a:t>
            </a:r>
            <a:r>
              <a:rPr lang="en-US" altLang="zh-TW" b="1" dirty="0" smtClean="0">
                <a:solidFill>
                  <a:srgbClr val="0070C0"/>
                </a:solidFill>
              </a:rPr>
              <a:t>Guideline</a:t>
            </a:r>
            <a:endParaRPr lang="zh-HK" altLang="en-US" b="1" dirty="0">
              <a:solidFill>
                <a:srgbClr val="0070C0"/>
              </a:solidFill>
            </a:endParaRPr>
          </a:p>
        </p:txBody>
      </p:sp>
      <p:sp>
        <p:nvSpPr>
          <p:cNvPr id="3" name="內容版面配置區 2"/>
          <p:cNvSpPr>
            <a:spLocks noGrp="1"/>
          </p:cNvSpPr>
          <p:nvPr>
            <p:ph idx="1"/>
          </p:nvPr>
        </p:nvSpPr>
        <p:spPr>
          <a:xfrm>
            <a:off x="488513" y="1283685"/>
            <a:ext cx="7889368" cy="4824536"/>
          </a:xfrm>
        </p:spPr>
        <p:txBody>
          <a:bodyPr/>
          <a:lstStyle/>
          <a:p>
            <a:pPr lvl="0"/>
            <a:endParaRPr lang="en-US" altLang="zh-HK" sz="2000" dirty="0" smtClean="0">
              <a:solidFill>
                <a:schemeClr val="tx1"/>
              </a:solidFill>
            </a:endParaRPr>
          </a:p>
          <a:p>
            <a:pPr lvl="0"/>
            <a:r>
              <a:rPr lang="en-US" altLang="zh-HK" sz="2000" dirty="0" smtClean="0">
                <a:solidFill>
                  <a:schemeClr val="tx1"/>
                </a:solidFill>
              </a:rPr>
              <a:t>Health </a:t>
            </a:r>
            <a:r>
              <a:rPr lang="en-US" altLang="zh-HK" sz="2000" dirty="0">
                <a:solidFill>
                  <a:schemeClr val="tx1"/>
                </a:solidFill>
              </a:rPr>
              <a:t>Advice to Schools for the Prevention of COVID-19 published on </a:t>
            </a:r>
            <a:r>
              <a:rPr lang="en-US" altLang="zh-HK" sz="2000" dirty="0" smtClean="0">
                <a:solidFill>
                  <a:schemeClr val="tx1"/>
                </a:solidFill>
              </a:rPr>
              <a:t>28 April 2022 for </a:t>
            </a:r>
            <a:r>
              <a:rPr lang="en-US" altLang="zh-HK" sz="2000" dirty="0">
                <a:solidFill>
                  <a:schemeClr val="tx1"/>
                </a:solidFill>
              </a:rPr>
              <a:t>more </a:t>
            </a:r>
            <a:r>
              <a:rPr lang="en-US" altLang="zh-HK" sz="2000" dirty="0" smtClean="0">
                <a:solidFill>
                  <a:schemeClr val="tx1"/>
                </a:solidFill>
              </a:rPr>
              <a:t>details: </a:t>
            </a:r>
            <a:r>
              <a:rPr lang="en-GB" altLang="zh-HK" sz="2000" dirty="0">
                <a:hlinkClick r:id="rId3"/>
              </a:rPr>
              <a:t>https://</a:t>
            </a:r>
            <a:r>
              <a:rPr lang="en-GB" altLang="zh-HK" sz="2000" dirty="0" smtClean="0">
                <a:hlinkClick r:id="rId3"/>
              </a:rPr>
              <a:t>www.chp.gov.hk/files/pdf/advice_to_school_on_prevention_of_nid_eng.pdf</a:t>
            </a:r>
            <a:endParaRPr lang="en-US" altLang="zh-HK" sz="2000" dirty="0" smtClean="0">
              <a:solidFill>
                <a:schemeClr val="tx1"/>
              </a:solidFill>
            </a:endParaRPr>
          </a:p>
          <a:p>
            <a:pPr marL="0" lvl="0" indent="0">
              <a:buNone/>
            </a:pPr>
            <a:endParaRPr lang="zh-TW" altLang="zh-HK" sz="2000" dirty="0">
              <a:solidFill>
                <a:schemeClr val="tx1"/>
              </a:solidFill>
            </a:endParaRPr>
          </a:p>
          <a:p>
            <a:r>
              <a:rPr lang="en-US" altLang="zh-HK" sz="2000" dirty="0"/>
              <a:t>Interim Guidance for Routine and Influenza Immunization Services During the COVID-19 </a:t>
            </a:r>
            <a:r>
              <a:rPr lang="en-US" altLang="zh-HK" sz="2000" dirty="0" smtClean="0"/>
              <a:t>Pandemic. </a:t>
            </a:r>
            <a:r>
              <a:rPr lang="en-US" altLang="zh-HK" sz="2000" dirty="0" smtClean="0">
                <a:solidFill>
                  <a:schemeClr val="tx1"/>
                </a:solidFill>
              </a:rPr>
              <a:t>June 2021 </a:t>
            </a:r>
            <a:r>
              <a:rPr lang="en-US" altLang="zh-HK" sz="2000" dirty="0" smtClean="0">
                <a:solidFill>
                  <a:schemeClr val="tx1"/>
                </a:solidFill>
                <a:hlinkClick r:id="rId4"/>
              </a:rPr>
              <a:t>https://www.cdc.gov/vaccines/pandemic-guidance/index.html</a:t>
            </a:r>
            <a:endParaRPr lang="zh-TW" altLang="zh-HK" sz="2000" dirty="0" smtClean="0">
              <a:solidFill>
                <a:schemeClr val="tx1"/>
              </a:solidFill>
            </a:endParaRPr>
          </a:p>
          <a:p>
            <a:endParaRPr lang="zh-HK" altLang="en-US" dirty="0"/>
          </a:p>
        </p:txBody>
      </p:sp>
    </p:spTree>
    <p:extLst>
      <p:ext uri="{BB962C8B-B14F-4D97-AF65-F5344CB8AC3E}">
        <p14:creationId xmlns:p14="http://schemas.microsoft.com/office/powerpoint/2010/main" val="3869060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29094"/>
            <a:ext cx="8229600" cy="1079500"/>
          </a:xfrm>
        </p:spPr>
        <p:txBody>
          <a:bodyPr/>
          <a:lstStyle/>
          <a:p>
            <a:r>
              <a:rPr lang="en-US" altLang="zh-TW" sz="2800" b="1" dirty="0" smtClean="0">
                <a:solidFill>
                  <a:srgbClr val="0070C0"/>
                </a:solidFill>
              </a:rPr>
              <a:t>Venue - Infection </a:t>
            </a:r>
            <a:r>
              <a:rPr lang="en-US" altLang="zh-TW" sz="2800" b="1" dirty="0">
                <a:solidFill>
                  <a:srgbClr val="0070C0"/>
                </a:solidFill>
              </a:rPr>
              <a:t>Control Measures</a:t>
            </a:r>
            <a:endParaRPr lang="zh-HK" altLang="en-US" sz="2800" b="1" dirty="0">
              <a:solidFill>
                <a:srgbClr val="0070C0"/>
              </a:solidFill>
            </a:endParaRPr>
          </a:p>
        </p:txBody>
      </p:sp>
      <p:sp>
        <p:nvSpPr>
          <p:cNvPr id="3" name="內容版面配置區 2"/>
          <p:cNvSpPr>
            <a:spLocks noGrp="1"/>
          </p:cNvSpPr>
          <p:nvPr>
            <p:ph idx="1"/>
          </p:nvPr>
        </p:nvSpPr>
        <p:spPr>
          <a:xfrm>
            <a:off x="566967" y="1408594"/>
            <a:ext cx="7860340" cy="4139612"/>
          </a:xfrm>
        </p:spPr>
        <p:txBody>
          <a:bodyPr/>
          <a:lstStyle/>
          <a:p>
            <a:pPr algn="just"/>
            <a:r>
              <a:rPr lang="en-US" altLang="zh-HK" sz="2200" dirty="0">
                <a:solidFill>
                  <a:schemeClr val="tx1"/>
                </a:solidFill>
              </a:rPr>
              <a:t>The venue for vaccination should be kept </a:t>
            </a:r>
            <a:r>
              <a:rPr lang="en-US" altLang="zh-HK" sz="2200" dirty="0">
                <a:solidFill>
                  <a:srgbClr val="0070C0"/>
                </a:solidFill>
              </a:rPr>
              <a:t>well </a:t>
            </a:r>
            <a:r>
              <a:rPr lang="en-US" altLang="zh-HK" sz="2200" dirty="0" smtClean="0">
                <a:solidFill>
                  <a:srgbClr val="0070C0"/>
                </a:solidFill>
              </a:rPr>
              <a:t>ventilated.</a:t>
            </a:r>
          </a:p>
          <a:p>
            <a:pPr algn="just"/>
            <a:endParaRPr lang="en-US" altLang="zh-HK" sz="1000" dirty="0">
              <a:solidFill>
                <a:schemeClr val="tx1"/>
              </a:solidFill>
            </a:endParaRPr>
          </a:p>
          <a:p>
            <a:pPr lvl="0" algn="just"/>
            <a:r>
              <a:rPr lang="en-US" altLang="zh-HK" sz="2200" dirty="0">
                <a:solidFill>
                  <a:schemeClr val="tx1"/>
                </a:solidFill>
              </a:rPr>
              <a:t>The  venue  should  be  cleaned  and disinfected after every </a:t>
            </a:r>
            <a:r>
              <a:rPr lang="en-US" altLang="zh-HK" sz="2200" dirty="0" smtClean="0">
                <a:solidFill>
                  <a:schemeClr val="tx1"/>
                </a:solidFill>
              </a:rPr>
              <a:t>sessions with  </a:t>
            </a:r>
            <a:r>
              <a:rPr lang="en-US" altLang="zh-HK" sz="2200" dirty="0">
                <a:solidFill>
                  <a:srgbClr val="0070C0"/>
                </a:solidFill>
              </a:rPr>
              <a:t>1  in  99  diluted </a:t>
            </a:r>
            <a:r>
              <a:rPr lang="en-US" altLang="zh-HK" sz="2200" dirty="0" smtClean="0">
                <a:solidFill>
                  <a:srgbClr val="0070C0"/>
                </a:solidFill>
              </a:rPr>
              <a:t>household bleach</a:t>
            </a:r>
            <a:r>
              <a:rPr lang="en-US" altLang="zh-HK" sz="2200" dirty="0" smtClean="0">
                <a:solidFill>
                  <a:schemeClr val="tx1"/>
                </a:solidFill>
              </a:rPr>
              <a:t>, </a:t>
            </a:r>
            <a:r>
              <a:rPr lang="en-US" altLang="zh-HK" sz="2200" dirty="0">
                <a:solidFill>
                  <a:schemeClr val="tx1"/>
                </a:solidFill>
              </a:rPr>
              <a:t>left for 15-30 minutes, and then rinsed with water and wiped dry. For metallic surface, disinfect with </a:t>
            </a:r>
            <a:r>
              <a:rPr lang="en-US" altLang="zh-HK" sz="2200" dirty="0">
                <a:solidFill>
                  <a:srgbClr val="0070C0"/>
                </a:solidFill>
              </a:rPr>
              <a:t>70% </a:t>
            </a:r>
            <a:r>
              <a:rPr lang="en-US" altLang="zh-HK" sz="2200" dirty="0" smtClean="0">
                <a:solidFill>
                  <a:srgbClr val="0070C0"/>
                </a:solidFill>
              </a:rPr>
              <a:t>alcohol</a:t>
            </a:r>
            <a:r>
              <a:rPr lang="en-US" altLang="zh-HK" sz="2200" dirty="0" smtClean="0">
                <a:solidFill>
                  <a:schemeClr val="tx1"/>
                </a:solidFill>
              </a:rPr>
              <a:t>.</a:t>
            </a:r>
          </a:p>
          <a:p>
            <a:pPr lvl="0" algn="just"/>
            <a:endParaRPr lang="en-US" altLang="zh-HK" sz="1000" dirty="0">
              <a:solidFill>
                <a:schemeClr val="tx1"/>
              </a:solidFill>
            </a:endParaRPr>
          </a:p>
          <a:p>
            <a:pPr lvl="0" algn="just">
              <a:buClr>
                <a:srgbClr val="000000"/>
              </a:buClr>
            </a:pPr>
            <a:r>
              <a:rPr lang="en-US" altLang="zh-HK" sz="2200" dirty="0">
                <a:solidFill>
                  <a:srgbClr val="000000"/>
                </a:solidFill>
              </a:rPr>
              <a:t>All attending students and staff should wear </a:t>
            </a:r>
            <a:r>
              <a:rPr lang="en-US" altLang="zh-HK" sz="2200" dirty="0">
                <a:solidFill>
                  <a:srgbClr val="0070C0"/>
                </a:solidFill>
              </a:rPr>
              <a:t>surgical mask at all times </a:t>
            </a:r>
            <a:r>
              <a:rPr lang="en-US" altLang="zh-HK" sz="2200" dirty="0" smtClean="0">
                <a:solidFill>
                  <a:srgbClr val="000000"/>
                </a:solidFill>
              </a:rPr>
              <a:t>and </a:t>
            </a:r>
            <a:r>
              <a:rPr lang="en-US" altLang="zh-HK" sz="2200" dirty="0">
                <a:solidFill>
                  <a:srgbClr val="0070C0"/>
                </a:solidFill>
              </a:rPr>
              <a:t>practice hand </a:t>
            </a:r>
            <a:r>
              <a:rPr lang="en-US" altLang="zh-HK" sz="2200" dirty="0" smtClean="0">
                <a:solidFill>
                  <a:srgbClr val="0070C0"/>
                </a:solidFill>
              </a:rPr>
              <a:t>hygiene.</a:t>
            </a:r>
            <a:endParaRPr lang="en-US" altLang="zh-HK" sz="2200" dirty="0">
              <a:solidFill>
                <a:srgbClr val="0070C0"/>
              </a:solidFill>
            </a:endParaRPr>
          </a:p>
          <a:p>
            <a:pPr marL="0" lvl="0" indent="0" algn="just">
              <a:buNone/>
            </a:pPr>
            <a:endParaRPr lang="zh-TW" altLang="zh-HK" sz="2200" dirty="0">
              <a:solidFill>
                <a:schemeClr val="tx1"/>
              </a:solidFill>
            </a:endParaRPr>
          </a:p>
        </p:txBody>
      </p:sp>
    </p:spTree>
    <p:extLst>
      <p:ext uri="{BB962C8B-B14F-4D97-AF65-F5344CB8AC3E}">
        <p14:creationId xmlns:p14="http://schemas.microsoft.com/office/powerpoint/2010/main" val="3691326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329094"/>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a:lstStyle>
          <a:p>
            <a:r>
              <a:rPr lang="en-US" altLang="zh-TW" sz="2800" b="1" kern="0" dirty="0" smtClean="0">
                <a:solidFill>
                  <a:srgbClr val="0070C0"/>
                </a:solidFill>
              </a:rPr>
              <a:t>Venue - Infection Control Measures</a:t>
            </a:r>
            <a:endParaRPr lang="zh-HK" altLang="en-US" sz="2800" b="1" kern="0" dirty="0">
              <a:solidFill>
                <a:srgbClr val="0070C0"/>
              </a:solidFill>
            </a:endParaRPr>
          </a:p>
        </p:txBody>
      </p:sp>
      <p:sp>
        <p:nvSpPr>
          <p:cNvPr id="3" name="內容版面配置區 2"/>
          <p:cNvSpPr>
            <a:spLocks noGrp="1"/>
          </p:cNvSpPr>
          <p:nvPr>
            <p:ph idx="1"/>
          </p:nvPr>
        </p:nvSpPr>
        <p:spPr>
          <a:xfrm>
            <a:off x="632454" y="1629677"/>
            <a:ext cx="7688632" cy="4824536"/>
          </a:xfrm>
        </p:spPr>
        <p:txBody>
          <a:bodyPr/>
          <a:lstStyle/>
          <a:p>
            <a:pPr lvl="0" algn="just">
              <a:buClr>
                <a:srgbClr val="000000"/>
              </a:buClr>
            </a:pPr>
            <a:r>
              <a:rPr lang="en-US" altLang="zh-HK" dirty="0">
                <a:solidFill>
                  <a:srgbClr val="000000"/>
                </a:solidFill>
              </a:rPr>
              <a:t>Check students’ and parents’ </a:t>
            </a:r>
            <a:r>
              <a:rPr lang="en-US" altLang="zh-HK" dirty="0">
                <a:solidFill>
                  <a:srgbClr val="0070C0"/>
                </a:solidFill>
              </a:rPr>
              <a:t>body temperature </a:t>
            </a:r>
            <a:r>
              <a:rPr lang="en-US" altLang="zh-HK" dirty="0">
                <a:solidFill>
                  <a:srgbClr val="000000"/>
                </a:solidFill>
              </a:rPr>
              <a:t>at school entrance (with alcohol </a:t>
            </a:r>
            <a:r>
              <a:rPr lang="en-US" altLang="zh-HK" dirty="0" err="1" smtClean="0">
                <a:solidFill>
                  <a:srgbClr val="000000"/>
                </a:solidFill>
              </a:rPr>
              <a:t>handrub</a:t>
            </a:r>
            <a:r>
              <a:rPr lang="en-US" altLang="zh-HK" dirty="0" smtClean="0">
                <a:solidFill>
                  <a:srgbClr val="000000"/>
                </a:solidFill>
              </a:rPr>
              <a:t> </a:t>
            </a:r>
            <a:r>
              <a:rPr lang="en-US" altLang="zh-HK" dirty="0">
                <a:solidFill>
                  <a:srgbClr val="000000"/>
                </a:solidFill>
              </a:rPr>
              <a:t>available</a:t>
            </a:r>
            <a:r>
              <a:rPr lang="en-US" altLang="zh-HK" dirty="0" smtClean="0">
                <a:solidFill>
                  <a:srgbClr val="000000"/>
                </a:solidFill>
              </a:rPr>
              <a:t>).</a:t>
            </a:r>
          </a:p>
          <a:p>
            <a:pPr lvl="0" algn="just">
              <a:buClr>
                <a:srgbClr val="000000"/>
              </a:buClr>
            </a:pPr>
            <a:endParaRPr lang="zh-TW" altLang="zh-HK" sz="1000" dirty="0">
              <a:solidFill>
                <a:srgbClr val="000000"/>
              </a:solidFill>
            </a:endParaRPr>
          </a:p>
          <a:p>
            <a:pPr lvl="0" algn="just">
              <a:buClr>
                <a:srgbClr val="000000"/>
              </a:buClr>
            </a:pPr>
            <a:r>
              <a:rPr lang="en-US" altLang="zh-HK" sz="2400" dirty="0" smtClean="0">
                <a:solidFill>
                  <a:srgbClr val="000000"/>
                </a:solidFill>
              </a:rPr>
              <a:t>Students </a:t>
            </a:r>
            <a:r>
              <a:rPr lang="en-US" altLang="zh-HK" sz="2400" dirty="0">
                <a:solidFill>
                  <a:srgbClr val="000000"/>
                </a:solidFill>
              </a:rPr>
              <a:t>should receive vaccination </a:t>
            </a:r>
            <a:r>
              <a:rPr lang="en-US" altLang="zh-HK" sz="2400" dirty="0">
                <a:solidFill>
                  <a:srgbClr val="0070C0"/>
                </a:solidFill>
              </a:rPr>
              <a:t>in a staggered manner (arranged in batches) </a:t>
            </a:r>
            <a:r>
              <a:rPr lang="en-US" altLang="zh-HK" sz="2400" dirty="0">
                <a:solidFill>
                  <a:srgbClr val="000000"/>
                </a:solidFill>
              </a:rPr>
              <a:t>to avoid </a:t>
            </a:r>
            <a:r>
              <a:rPr lang="en-US" altLang="zh-HK" sz="2400" dirty="0" smtClean="0">
                <a:solidFill>
                  <a:srgbClr val="000000"/>
                </a:solidFill>
              </a:rPr>
              <a:t>crowding.</a:t>
            </a:r>
          </a:p>
          <a:p>
            <a:pPr lvl="0" algn="just">
              <a:buClr>
                <a:srgbClr val="000000"/>
              </a:buClr>
            </a:pPr>
            <a:endParaRPr lang="en-US" altLang="zh-HK" sz="1000" dirty="0">
              <a:solidFill>
                <a:srgbClr val="000000"/>
              </a:solidFill>
            </a:endParaRPr>
          </a:p>
          <a:p>
            <a:pPr algn="just">
              <a:buClr>
                <a:srgbClr val="000000"/>
              </a:buClr>
            </a:pPr>
            <a:r>
              <a:rPr lang="en-US" altLang="zh-TW" sz="2400" dirty="0" smtClean="0">
                <a:solidFill>
                  <a:srgbClr val="000000"/>
                </a:solidFill>
              </a:rPr>
              <a:t>For IIV, maintain </a:t>
            </a:r>
            <a:r>
              <a:rPr lang="en-US" altLang="zh-TW" sz="2400" dirty="0">
                <a:solidFill>
                  <a:srgbClr val="000000"/>
                </a:solidFill>
              </a:rPr>
              <a:t>social distance of </a:t>
            </a:r>
            <a:r>
              <a:rPr lang="en-US" altLang="zh-TW" sz="2400" dirty="0">
                <a:solidFill>
                  <a:srgbClr val="0070C0"/>
                </a:solidFill>
              </a:rPr>
              <a:t>at least 1 meter between </a:t>
            </a:r>
            <a:r>
              <a:rPr lang="en-US" altLang="zh-TW" sz="2400" dirty="0" smtClean="0">
                <a:solidFill>
                  <a:srgbClr val="0070C0"/>
                </a:solidFill>
              </a:rPr>
              <a:t>students, with mask on.</a:t>
            </a:r>
          </a:p>
          <a:p>
            <a:pPr algn="just">
              <a:buClr>
                <a:srgbClr val="000000"/>
              </a:buClr>
            </a:pPr>
            <a:endParaRPr lang="en-US" altLang="zh-TW" sz="2400" dirty="0" smtClean="0">
              <a:solidFill>
                <a:srgbClr val="0070C0"/>
              </a:solidFill>
            </a:endParaRPr>
          </a:p>
          <a:p>
            <a:pPr algn="just">
              <a:buClr>
                <a:srgbClr val="000000"/>
              </a:buClr>
            </a:pPr>
            <a:r>
              <a:rPr lang="en-US" altLang="zh-TW" sz="2400" dirty="0" smtClean="0"/>
              <a:t>For LAIV, maintain social distance of </a:t>
            </a:r>
            <a:r>
              <a:rPr lang="en-US" altLang="zh-TW" sz="2400" dirty="0" smtClean="0">
                <a:solidFill>
                  <a:srgbClr val="0070C0"/>
                </a:solidFill>
              </a:rPr>
              <a:t>at least 1.5 meter between students, </a:t>
            </a:r>
            <a:r>
              <a:rPr lang="en-US" altLang="zh-TW" dirty="0">
                <a:solidFill>
                  <a:srgbClr val="0070C0"/>
                </a:solidFill>
              </a:rPr>
              <a:t>when the mask is temporarily taken </a:t>
            </a:r>
            <a:r>
              <a:rPr lang="en-US" altLang="zh-TW" dirty="0" smtClean="0">
                <a:solidFill>
                  <a:srgbClr val="0070C0"/>
                </a:solidFill>
              </a:rPr>
              <a:t>off.</a:t>
            </a:r>
            <a:endParaRPr lang="zh-TW" altLang="zh-HK" sz="2400" dirty="0">
              <a:solidFill>
                <a:srgbClr val="0070C0"/>
              </a:solidFill>
            </a:endParaRPr>
          </a:p>
        </p:txBody>
      </p:sp>
    </p:spTree>
    <p:extLst>
      <p:ext uri="{BB962C8B-B14F-4D97-AF65-F5344CB8AC3E}">
        <p14:creationId xmlns:p14="http://schemas.microsoft.com/office/powerpoint/2010/main" val="4140158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HP">
  <a:themeElements>
    <a:clrScheme name="CH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P">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200" b="1" i="0" u="none" strike="noStrike" cap="none" normalizeH="0" baseline="0" smtClean="0">
            <a:ln>
              <a:noFill/>
            </a:ln>
            <a:solidFill>
              <a:srgbClr val="FF5050"/>
            </a:solidFill>
            <a:effectLst/>
            <a:latin typeface="Arial" charset="0"/>
            <a:ea typeface="標楷體" pitchFamily="65"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200" b="1" i="0" u="none" strike="noStrike" cap="none" normalizeH="0" baseline="0" smtClean="0">
            <a:ln>
              <a:noFill/>
            </a:ln>
            <a:solidFill>
              <a:srgbClr val="FF5050"/>
            </a:solidFill>
            <a:effectLst/>
            <a:latin typeface="Arial" charset="0"/>
            <a:ea typeface="標楷體" pitchFamily="65" charset="-120"/>
          </a:defRPr>
        </a:defPPr>
      </a:lstStyle>
    </a:lnDef>
  </a:objectDefaults>
  <a:extraClrSchemeLst>
    <a:extraClrScheme>
      <a:clrScheme name="CH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8887</TotalTime>
  <Words>2922</Words>
  <Application>Microsoft Office PowerPoint</Application>
  <PresentationFormat>如螢幕大小 (4:3)</PresentationFormat>
  <Paragraphs>492</Paragraphs>
  <Slides>42</Slides>
  <Notes>42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42</vt:i4>
      </vt:variant>
    </vt:vector>
  </HeadingPairs>
  <TitlesOfParts>
    <vt:vector size="51" baseType="lpstr">
      <vt:lpstr>宋体</vt:lpstr>
      <vt:lpstr>新細明體</vt:lpstr>
      <vt:lpstr>標楷體</vt:lpstr>
      <vt:lpstr>Arial</vt:lpstr>
      <vt:lpstr>Calibri</vt:lpstr>
      <vt:lpstr>Times New Roman</vt:lpstr>
      <vt:lpstr>Wingdings</vt:lpstr>
      <vt:lpstr>Wingdings 2</vt:lpstr>
      <vt:lpstr>CHP</vt:lpstr>
      <vt:lpstr>PowerPoint 簡報</vt:lpstr>
      <vt:lpstr>PowerPoint 簡報</vt:lpstr>
      <vt:lpstr>PowerPoint 簡報</vt:lpstr>
      <vt:lpstr>On the Vaccination Day </vt:lpstr>
      <vt:lpstr>Overall Role and Responsibility</vt:lpstr>
      <vt:lpstr>Venue and Staff </vt:lpstr>
      <vt:lpstr>Infection Control Guideline</vt:lpstr>
      <vt:lpstr>Venue - Infection Control Measures</vt:lpstr>
      <vt:lpstr>PowerPoint 簡報</vt:lpstr>
      <vt:lpstr>2. Venue and Staff </vt:lpstr>
      <vt:lpstr>3. Vaccine delivery</vt:lpstr>
      <vt:lpstr>4. Vaccination procedures</vt:lpstr>
      <vt:lpstr>PowerPoint 簡報</vt:lpstr>
      <vt:lpstr>PowerPoint 簡報</vt:lpstr>
      <vt:lpstr>PowerPoint 簡報</vt:lpstr>
      <vt:lpstr>PowerPoint 簡報</vt:lpstr>
      <vt:lpstr>PowerPoint 簡報</vt:lpstr>
      <vt:lpstr>PowerPoint 簡報</vt:lpstr>
      <vt:lpstr>PowerPoint 簡報</vt:lpstr>
      <vt:lpstr>4. Vaccination procedures</vt:lpstr>
      <vt:lpstr>PowerPoint 簡報</vt:lpstr>
      <vt:lpstr>PowerPoint 簡報</vt:lpstr>
      <vt:lpstr> UPON COMPLETION OF VACCINATION</vt:lpstr>
      <vt:lpstr>PowerPoint 簡報</vt:lpstr>
      <vt:lpstr>PowerPoint 簡報</vt:lpstr>
      <vt:lpstr>PowerPoint 簡報</vt:lpstr>
      <vt:lpstr>5. Handling of clinical waste</vt:lpstr>
      <vt:lpstr>6.  Emergency management</vt:lpstr>
      <vt:lpstr>PowerPoint 簡報</vt:lpstr>
      <vt:lpstr>PowerPoint 簡報</vt:lpstr>
      <vt:lpstr>PowerPoint 簡報</vt:lpstr>
      <vt:lpstr>8. 2nd Dose Preparation</vt:lpstr>
      <vt:lpstr>9. Quality Assurance Inspections</vt:lpstr>
      <vt:lpstr>Observations and Recommendations </vt:lpstr>
      <vt:lpstr>Observations and Recommendations</vt:lpstr>
      <vt:lpstr>Observations and Recommendations</vt:lpstr>
      <vt:lpstr>10. Co-administration</vt:lpstr>
      <vt:lpstr>PowerPoint 簡報</vt:lpstr>
      <vt:lpstr>PowerPoint 簡報</vt:lpstr>
      <vt:lpstr>PowerPoint 簡報</vt:lpstr>
      <vt:lpstr>PowerPoint 簡報</vt:lpstr>
      <vt:lpstr>PowerPoint 簡報</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NO(VO)</dc:creator>
  <cp:lastModifiedBy>WONG Chun-yin, Amen, AA(SIVOP)6</cp:lastModifiedBy>
  <cp:revision>962</cp:revision>
  <cp:lastPrinted>2022-08-31T04:16:28Z</cp:lastPrinted>
  <dcterms:created xsi:type="dcterms:W3CDTF">2017-08-17T01:39:29Z</dcterms:created>
  <dcterms:modified xsi:type="dcterms:W3CDTF">2022-08-31T06:06:22Z</dcterms:modified>
</cp:coreProperties>
</file>